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9"/>
  </p:notesMasterIdLst>
  <p:sldIdLst>
    <p:sldId id="270" r:id="rId2"/>
    <p:sldId id="256" r:id="rId3"/>
    <p:sldId id="271" r:id="rId4"/>
    <p:sldId id="297" r:id="rId5"/>
    <p:sldId id="294" r:id="rId6"/>
    <p:sldId id="296" r:id="rId7"/>
    <p:sldId id="288" r:id="rId8"/>
    <p:sldId id="287" r:id="rId9"/>
    <p:sldId id="293" r:id="rId10"/>
    <p:sldId id="289" r:id="rId11"/>
    <p:sldId id="290" r:id="rId12"/>
    <p:sldId id="291" r:id="rId13"/>
    <p:sldId id="292" r:id="rId14"/>
    <p:sldId id="274" r:id="rId15"/>
    <p:sldId id="273" r:id="rId16"/>
    <p:sldId id="275" r:id="rId17"/>
    <p:sldId id="295" r:id="rId18"/>
    <p:sldId id="278" r:id="rId19"/>
    <p:sldId id="280" r:id="rId20"/>
    <p:sldId id="281" r:id="rId21"/>
    <p:sldId id="277" r:id="rId22"/>
    <p:sldId id="282" r:id="rId23"/>
    <p:sldId id="283" r:id="rId24"/>
    <p:sldId id="285" r:id="rId25"/>
    <p:sldId id="284" r:id="rId26"/>
    <p:sldId id="286" r:id="rId27"/>
    <p:sldId id="26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60"/>
  </p:normalViewPr>
  <p:slideViewPr>
    <p:cSldViewPr snapToGrid="0">
      <p:cViewPr varScale="1">
        <p:scale>
          <a:sx n="70" d="100"/>
          <a:sy n="70" d="100"/>
        </p:scale>
        <p:origin x="-30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D20B4-88BB-4F05-9489-5882A3E565BD}" type="datetimeFigureOut">
              <a:rPr lang="ru-RU" smtClean="0"/>
              <a:pPr/>
              <a:t>20.10.2015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92521-E5E9-4593-8F53-86EA9C71C5A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22996E-A989-4310-B227-0B3F90118354}"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321128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310842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600101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398049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61161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1933535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283078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32335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927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266874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236824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62344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262239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266204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350419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9A3A2B-4DDD-4395-8919-05CA750FF7FC}" type="datetimeFigureOut">
              <a:rPr lang="ru-RU" smtClean="0"/>
              <a:pPr/>
              <a:t>20.10.2015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153313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9A3A2B-4DDD-4395-8919-05CA750FF7FC}" type="datetimeFigureOut">
              <a:rPr lang="ru-RU" smtClean="0"/>
              <a:pPr/>
              <a:t>20.10.2015</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F7A89E8-B561-4AFC-8D13-46C8E89B8303}" type="slidenum">
              <a:rPr lang="ru-RU" smtClean="0"/>
              <a:pPr/>
              <a:t>‹#›</a:t>
            </a:fld>
            <a:endParaRPr lang="ru-RU"/>
          </a:p>
        </p:txBody>
      </p:sp>
    </p:spTree>
    <p:extLst>
      <p:ext uri="{BB962C8B-B14F-4D97-AF65-F5344CB8AC3E}">
        <p14:creationId xmlns:p14="http://schemas.microsoft.com/office/powerpoint/2010/main" xmlns="" val="157934742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1044;&#1077;&#1090;&#1080;%20&#1073;&#1083;&#1086;&#1082;&#1072;&#1076;&#1099;.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1054;&#1085;%20&#1091;&#1087;&#1072;&#1083;%20&#1085;&#1072;%20&#1090;&#1088;&#1072;&#1074;&#1091;....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1042;&#1080;&#1076;&#1077;&#1086;&#1088;&#1086;&#1083;&#1080;&#1082;%20&#1087;&#1086;%20&#1082;&#1085;&#1080;&#1075;&#1077;%20&#1069;.%20&#1042;&#1077;&#1088;&#1082;&#1080;&#1085;&#1072;%20&#1054;&#1073;&#1083;&#1072;&#1095;&#1085;&#1099;&#1081;%20&#1087;&#1086;&#1083;&#1082;.mp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1069;&#1076;&#1091;&#1072;&#1088;&#1076;%20&#1042;&#1077;&#1088;&#1082;&#1080;&#1085;%20&#1050;&#1085;&#1080;&#1075;&#1072;%20&#1089;&#1086;&#1074;&#1077;&#1090;&#1086;&#1074;%20&#1087;&#1086;%20&#1074;&#1099;&#1078;&#1080;&#1074;&#1072;&#1085;&#1080;&#1102;%20&#1074;%20&#1096;&#1082;&#1086;&#1083;&#1077;.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6182" y="274638"/>
            <a:ext cx="4900618" cy="3368676"/>
          </a:xfrm>
        </p:spPr>
        <p:txBody>
          <a:bodyPr>
            <a:normAutofit/>
          </a:bodyPr>
          <a:lstStyle/>
          <a:p>
            <a:pPr algn="ctr"/>
            <a:r>
              <a:rPr lang="ru-RU" sz="4800" b="1" i="1" dirty="0" smtClean="0">
                <a:solidFill>
                  <a:srgbClr val="C00000"/>
                </a:solidFill>
                <a:latin typeface="Arial Black" pitchFamily="34" charset="0"/>
              </a:rPr>
              <a:t>Прочитай! </a:t>
            </a:r>
            <a:br>
              <a:rPr lang="ru-RU" sz="4800" b="1" i="1" dirty="0" smtClean="0">
                <a:solidFill>
                  <a:srgbClr val="C00000"/>
                </a:solidFill>
                <a:latin typeface="Arial Black" pitchFamily="34" charset="0"/>
              </a:rPr>
            </a:br>
            <a:r>
              <a:rPr lang="ru-RU" sz="4800" b="1" i="1" dirty="0" smtClean="0">
                <a:solidFill>
                  <a:srgbClr val="C00000"/>
                </a:solidFill>
                <a:latin typeface="Arial Black" pitchFamily="34" charset="0"/>
              </a:rPr>
              <a:t>Не пожалеешь!</a:t>
            </a:r>
            <a:endParaRPr lang="ru-RU" sz="4800" b="1" i="1" dirty="0">
              <a:solidFill>
                <a:srgbClr val="C00000"/>
              </a:solidFill>
              <a:latin typeface="Arial Black" pitchFamily="34" charset="0"/>
            </a:endParaRPr>
          </a:p>
        </p:txBody>
      </p:sp>
      <p:sp>
        <p:nvSpPr>
          <p:cNvPr id="3" name="Содержимое 2"/>
          <p:cNvSpPr>
            <a:spLocks noGrp="1"/>
          </p:cNvSpPr>
          <p:nvPr>
            <p:ph idx="1"/>
          </p:nvPr>
        </p:nvSpPr>
        <p:spPr>
          <a:xfrm>
            <a:off x="3786182" y="4000504"/>
            <a:ext cx="4900618" cy="2125659"/>
          </a:xfrm>
        </p:spPr>
        <p:txBody>
          <a:bodyPr>
            <a:normAutofit/>
          </a:bodyPr>
          <a:lstStyle/>
          <a:p>
            <a:pPr algn="ctr"/>
            <a:r>
              <a:rPr lang="ru-RU" sz="3200" b="1" dirty="0" smtClean="0">
                <a:solidFill>
                  <a:srgbClr val="002060"/>
                </a:solidFill>
                <a:latin typeface="Arial" pitchFamily="34" charset="0"/>
              </a:rPr>
              <a:t>Выставка – реклама новых книг</a:t>
            </a:r>
          </a:p>
          <a:p>
            <a:pPr algn="ctr">
              <a:buNone/>
            </a:pPr>
            <a:r>
              <a:rPr lang="ru-RU" sz="3200" b="1" dirty="0" smtClean="0">
                <a:solidFill>
                  <a:srgbClr val="002060"/>
                </a:solidFill>
                <a:latin typeface="Arial" pitchFamily="34" charset="0"/>
              </a:rPr>
              <a:t>для подростков</a:t>
            </a:r>
            <a:endParaRPr lang="ru-RU" sz="3200" b="1" dirty="0">
              <a:solidFill>
                <a:srgbClr val="002060"/>
              </a:solidFill>
              <a:latin typeface="Arial" pitchFamily="34" charset="0"/>
            </a:endParaRPr>
          </a:p>
        </p:txBody>
      </p:sp>
      <p:pic>
        <p:nvPicPr>
          <p:cNvPr id="4" name="Рисунок 3" descr="Библиотечные картинки 11"/>
          <p:cNvPicPr/>
          <p:nvPr/>
        </p:nvPicPr>
        <p:blipFill>
          <a:blip r:embed="rId2"/>
          <a:srcRect/>
          <a:stretch>
            <a:fillRect/>
          </a:stretch>
        </p:blipFill>
        <p:spPr bwMode="auto">
          <a:xfrm>
            <a:off x="359412" y="433136"/>
            <a:ext cx="3562882" cy="3686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899" y="381000"/>
            <a:ext cx="7099301" cy="1320800"/>
          </a:xfrm>
        </p:spPr>
        <p:txBody>
          <a:bodyPr>
            <a:noAutofit/>
          </a:bodyPr>
          <a:lstStyle/>
          <a:p>
            <a:r>
              <a:rPr lang="ru-RU" sz="3200" b="1" dirty="0" smtClean="0">
                <a:solidFill>
                  <a:schemeClr val="accent1">
                    <a:lumMod val="75000"/>
                  </a:schemeClr>
                </a:solidFill>
              </a:rPr>
              <a:t>Михаил Сухачев "Дети блокады" </a:t>
            </a:r>
            <a:br>
              <a:rPr lang="ru-RU" sz="3200" b="1" dirty="0" smtClean="0">
                <a:solidFill>
                  <a:schemeClr val="accent1">
                    <a:lumMod val="75000"/>
                  </a:schemeClr>
                </a:solidFill>
              </a:rPr>
            </a:br>
            <a:endParaRPr lang="ru-RU" sz="3200" b="1" dirty="0">
              <a:solidFill>
                <a:schemeClr val="accent1">
                  <a:lumMod val="75000"/>
                </a:schemeClr>
              </a:solidFill>
            </a:endParaRPr>
          </a:p>
        </p:txBody>
      </p:sp>
      <p:sp>
        <p:nvSpPr>
          <p:cNvPr id="3" name="Содержимое 2"/>
          <p:cNvSpPr>
            <a:spLocks noGrp="1"/>
          </p:cNvSpPr>
          <p:nvPr>
            <p:ph idx="1"/>
          </p:nvPr>
        </p:nvSpPr>
        <p:spPr>
          <a:xfrm>
            <a:off x="393700" y="1168400"/>
            <a:ext cx="5994399" cy="4737100"/>
          </a:xfrm>
        </p:spPr>
        <p:txBody>
          <a:bodyPr>
            <a:noAutofit/>
          </a:bodyPr>
          <a:lstStyle/>
          <a:p>
            <a:r>
              <a:rPr lang="ru-RU" sz="2000" dirty="0" smtClean="0"/>
              <a:t>Повесть Михаила Павловича Сухачева рассказывает о блокаде Ленинграда в годы Великой Отечественной войны. С сентября 1941 по январь 1944 года фашисты каждый день по нескольку раз бомбили и обстреливали город. Более миллиона ленинградцев умерло от голода и холода, но они не сдавались, героически работая и перенося лишения.</a:t>
            </a:r>
            <a:br>
              <a:rPr lang="ru-RU" sz="2000" dirty="0" smtClean="0"/>
            </a:br>
            <a:r>
              <a:rPr lang="ru-RU" sz="2000" dirty="0" smtClean="0"/>
              <a:t>Герои книги, - дети блокадного Ленинграда, Витя Стогов и его друзья, - тушили на чердаках зажигательные бомбы, ловили сигнальщиков-диверсантов, помогали людям выстоять. Любовь к Родине, стойкость, мужество, самоотверженность - вот главные черты этих ребят, благодаря которым они выдержали нечеловеческие испытания.</a:t>
            </a:r>
            <a:endParaRPr lang="ru-RU" sz="2000" dirty="0"/>
          </a:p>
        </p:txBody>
      </p:sp>
      <p:pic>
        <p:nvPicPr>
          <p:cNvPr id="4" name="Рисунок 3" descr="Дети блокады">
            <a:hlinkClick r:id="rId2" action="ppaction://hlinkfile"/>
          </p:cNvPr>
          <p:cNvPicPr/>
          <p:nvPr/>
        </p:nvPicPr>
        <p:blipFill>
          <a:blip r:embed="rId3"/>
          <a:srcRect/>
          <a:stretch>
            <a:fillRect/>
          </a:stretch>
        </p:blipFill>
        <p:spPr bwMode="auto">
          <a:xfrm>
            <a:off x="6705600" y="1085215"/>
            <a:ext cx="2164397" cy="3131185"/>
          </a:xfrm>
          <a:prstGeom prst="rect">
            <a:avLst/>
          </a:prstGeom>
          <a:noFill/>
          <a:ln w="38100">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299" y="317500"/>
            <a:ext cx="6347713" cy="1320800"/>
          </a:xfrm>
        </p:spPr>
        <p:txBody>
          <a:bodyPr/>
          <a:lstStyle/>
          <a:p>
            <a:r>
              <a:rPr lang="ru-RU" b="1" dirty="0" smtClean="0">
                <a:solidFill>
                  <a:schemeClr val="accent1">
                    <a:lumMod val="75000"/>
                  </a:schemeClr>
                </a:solidFill>
              </a:rPr>
              <a:t>Михаил Сухачев</a:t>
            </a:r>
            <a:br>
              <a:rPr lang="ru-RU" b="1" dirty="0" smtClean="0">
                <a:solidFill>
                  <a:schemeClr val="accent1">
                    <a:lumMod val="75000"/>
                  </a:schemeClr>
                </a:solidFill>
              </a:rPr>
            </a:br>
            <a:r>
              <a:rPr lang="ru-RU" b="1" dirty="0" smtClean="0">
                <a:solidFill>
                  <a:schemeClr val="accent1">
                    <a:lumMod val="75000"/>
                  </a:schemeClr>
                </a:solidFill>
              </a:rPr>
              <a:t> «Там, за чертой блокады»</a:t>
            </a:r>
            <a:endParaRPr lang="ru-RU" b="1" dirty="0">
              <a:solidFill>
                <a:schemeClr val="accent1">
                  <a:lumMod val="75000"/>
                </a:schemeClr>
              </a:solidFill>
            </a:endParaRPr>
          </a:p>
        </p:txBody>
      </p:sp>
      <p:sp>
        <p:nvSpPr>
          <p:cNvPr id="3" name="Содержимое 2"/>
          <p:cNvSpPr>
            <a:spLocks noGrp="1"/>
          </p:cNvSpPr>
          <p:nvPr>
            <p:ph idx="1"/>
          </p:nvPr>
        </p:nvSpPr>
        <p:spPr>
          <a:xfrm>
            <a:off x="228598" y="1739900"/>
            <a:ext cx="6616702" cy="4597400"/>
          </a:xfrm>
        </p:spPr>
        <p:txBody>
          <a:bodyPr>
            <a:normAutofit fontScale="92500" lnSpcReduction="20000"/>
          </a:bodyPr>
          <a:lstStyle/>
          <a:p>
            <a:r>
              <a:rPr lang="ru-RU" sz="2400" dirty="0" smtClean="0"/>
              <a:t>Герои повести, ленинградские подростки Виктор Стогов, Валерка </a:t>
            </a:r>
            <a:r>
              <a:rPr lang="ru-RU" sz="2400" dirty="0" err="1" smtClean="0"/>
              <a:t>Спичкин</a:t>
            </a:r>
            <a:r>
              <a:rPr lang="ru-RU" sz="2400" dirty="0" smtClean="0"/>
              <a:t>, </a:t>
            </a:r>
            <a:r>
              <a:rPr lang="ru-RU" sz="2400" dirty="0" err="1" smtClean="0"/>
              <a:t>Эльза</a:t>
            </a:r>
            <a:r>
              <a:rPr lang="ru-RU" sz="2400" dirty="0" smtClean="0"/>
              <a:t> </a:t>
            </a:r>
            <a:r>
              <a:rPr lang="ru-RU" sz="2400" dirty="0" err="1" smtClean="0"/>
              <a:t>Пожарова</a:t>
            </a:r>
            <a:r>
              <a:rPr lang="ru-RU" sz="2400" dirty="0" smtClean="0"/>
              <a:t>, знакомы читателю по ранее изданной книге "Дети блокады". В новой повести, которая читается как самостоятельное произведение, рассказывается об их дальнейшей судьбе. Оставшись в блокаду без родителей, они обрели вторую семью в дошкольном детдоме, устроенном в их бывшей школе, и вместе с ним были эвакуированы под Томск, в сибирскую деревню. Эта книга также и о тех, кто приютил "детей блокады", помог им обжиться на новом месте, - о колхозниках-сибиряках, людях широкой души и щедрого сердца. </a:t>
            </a:r>
            <a:r>
              <a:rPr lang="ru-RU" sz="2000" dirty="0" smtClean="0"/>
              <a:t/>
            </a:r>
            <a:br>
              <a:rPr lang="ru-RU" sz="2000" dirty="0" smtClean="0"/>
            </a:br>
            <a:endParaRPr lang="ru-RU" dirty="0"/>
          </a:p>
        </p:txBody>
      </p:sp>
      <p:pic>
        <p:nvPicPr>
          <p:cNvPr id="4" name="Рисунок 3" descr="http://i.livelib.ru/boocover/1001258441/l/99c8/Mihail_Suhachev__Tam_za_chertoj_blokady.jpg"/>
          <p:cNvPicPr/>
          <p:nvPr/>
        </p:nvPicPr>
        <p:blipFill>
          <a:blip r:embed="rId2"/>
          <a:srcRect/>
          <a:stretch>
            <a:fillRect/>
          </a:stretch>
        </p:blipFill>
        <p:spPr bwMode="auto">
          <a:xfrm>
            <a:off x="6781800" y="415290"/>
            <a:ext cx="2032000" cy="2988310"/>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t"/>
            <a:r>
              <a:rPr lang="ru-RU" b="1" dirty="0" smtClean="0">
                <a:solidFill>
                  <a:schemeClr val="accent1">
                    <a:lumMod val="75000"/>
                  </a:schemeClr>
                </a:solidFill>
              </a:rPr>
              <a:t>Виктор Драгунский</a:t>
            </a:r>
            <a:br>
              <a:rPr lang="ru-RU" b="1" dirty="0" smtClean="0">
                <a:solidFill>
                  <a:schemeClr val="accent1">
                    <a:lumMod val="75000"/>
                  </a:schemeClr>
                </a:solidFill>
              </a:rPr>
            </a:br>
            <a:r>
              <a:rPr lang="ru-RU" b="1" dirty="0" smtClean="0">
                <a:solidFill>
                  <a:schemeClr val="accent1">
                    <a:lumMod val="75000"/>
                  </a:schemeClr>
                </a:solidFill>
              </a:rPr>
              <a:t> "Он упал на траву..."</a:t>
            </a:r>
            <a:endParaRPr lang="ru-RU" b="1" dirty="0">
              <a:solidFill>
                <a:schemeClr val="accent1">
                  <a:lumMod val="75000"/>
                </a:schemeClr>
              </a:solidFill>
            </a:endParaRPr>
          </a:p>
        </p:txBody>
      </p:sp>
      <p:sp>
        <p:nvSpPr>
          <p:cNvPr id="3" name="Содержимое 2"/>
          <p:cNvSpPr>
            <a:spLocks noGrp="1"/>
          </p:cNvSpPr>
          <p:nvPr>
            <p:ph idx="1"/>
          </p:nvPr>
        </p:nvSpPr>
        <p:spPr/>
        <p:txBody>
          <a:bodyPr>
            <a:normAutofit/>
          </a:bodyPr>
          <a:lstStyle/>
          <a:p>
            <a:r>
              <a:rPr lang="ru-RU" sz="2400" dirty="0" smtClean="0"/>
              <a:t>Всем знаком забавный герой Дениска Кораблёв известного писателя Виктора Юзефовича Драгунского. Как правило, «Денискиными рассказами» и ограничивается наше представление о наследии писателя. Мы открыли для себя и зрителей ещё одну страницу творчества В.Ю.Драгунского – повесть «Он упал на траву…»</a:t>
            </a:r>
            <a:br>
              <a:rPr lang="ru-RU" sz="2400" dirty="0" smtClean="0"/>
            </a:br>
            <a:endParaRPr lang="ru-RU" sz="2400" dirty="0"/>
          </a:p>
        </p:txBody>
      </p:sp>
      <p:pic>
        <p:nvPicPr>
          <p:cNvPr id="44034" name="Picture 2" descr="http://readik.ru/books/bio/Dragunskii.jpg"/>
          <p:cNvPicPr>
            <a:picLocks noChangeAspect="1" noChangeArrowheads="1"/>
          </p:cNvPicPr>
          <p:nvPr/>
        </p:nvPicPr>
        <p:blipFill>
          <a:blip r:embed="rId2"/>
          <a:srcRect/>
          <a:stretch>
            <a:fillRect/>
          </a:stretch>
        </p:blipFill>
        <p:spPr bwMode="auto">
          <a:xfrm flipH="1">
            <a:off x="6759575" y="261937"/>
            <a:ext cx="2062162" cy="2062163"/>
          </a:xfrm>
          <a:prstGeom prst="rect">
            <a:avLst/>
          </a:prstGeom>
          <a:noFill/>
          <a:ln>
            <a:solidFill>
              <a:schemeClr val="accent1">
                <a:lumMod val="5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7078" y="949657"/>
            <a:ext cx="6045201" cy="5012663"/>
          </a:xfrm>
        </p:spPr>
        <p:txBody>
          <a:bodyPr>
            <a:normAutofit fontScale="92500" lnSpcReduction="10000"/>
          </a:bodyPr>
          <a:lstStyle/>
          <a:p>
            <a:r>
              <a:rPr lang="ru-RU" sz="2400" dirty="0" smtClean="0"/>
              <a:t>В своем произведении писатель показывает нам войну под другим углом. Это не боевые действия на фронте, а жизнь ополченцев, которые защищали нашу столицу с лопатой в руках. На их долю выпали не меньшие трудности и тревоги: бессонные ночи и дежурства на крышах домов во время бомбежек, холод и голод, пережитый в осажденной Москве, смерть знакомых, с которыми еще пять минут назад могли сидеть на кухне и пить чай… Благодаря этим людям солдаты отстояли нашу столицу, переломив наступление немцев.</a:t>
            </a:r>
            <a:r>
              <a:rPr lang="ru-RU" dirty="0" smtClean="0"/>
              <a:t/>
            </a:r>
            <a:br>
              <a:rPr lang="ru-RU" dirty="0" smtClean="0"/>
            </a:br>
            <a:endParaRPr lang="ru-RU" dirty="0"/>
          </a:p>
        </p:txBody>
      </p:sp>
      <p:pic>
        <p:nvPicPr>
          <p:cNvPr id="4" name="Рисунок 3" descr="http://readik.ru/books/imgbig/371422_b.jpg">
            <a:hlinkClick r:id="rId2" action="ppaction://hlinkfile"/>
          </p:cNvPr>
          <p:cNvPicPr/>
          <p:nvPr/>
        </p:nvPicPr>
        <p:blipFill>
          <a:blip r:embed="rId3"/>
          <a:srcRect t="3707" b="6454"/>
          <a:stretch>
            <a:fillRect/>
          </a:stretch>
        </p:blipFill>
        <p:spPr bwMode="auto">
          <a:xfrm>
            <a:off x="6223379" y="444499"/>
            <a:ext cx="2624711" cy="3595238"/>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xmlns="">
                  <a14:imgLayer r:embed="rId3">
                    <a14:imgEffect>
                      <a14:sharpenSoften amount="-8000"/>
                    </a14:imgEffect>
                  </a14:imgLayer>
                </a14:imgProps>
              </a:ext>
            </a:extLst>
          </a:blip>
          <a:srcRect/>
          <a:stretch>
            <a:fillRect l="-12000" t="81000" r="79000" b="-3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85010" y="674338"/>
            <a:ext cx="7880684" cy="322845"/>
          </a:xfrm>
          <a:prstGeom prst="rect">
            <a:avLst/>
          </a:prstGeom>
        </p:spPr>
        <p:txBody>
          <a:bodyPr wrap="square">
            <a:spAutoFit/>
          </a:bodyPr>
          <a:lstStyle/>
          <a:p>
            <a:pPr>
              <a:lnSpc>
                <a:spcPct val="107000"/>
              </a:lnSpc>
              <a:spcAft>
                <a:spcPts val="800"/>
              </a:spcAft>
            </a:pPr>
            <a:r>
              <a:rPr lang="ru-RU" sz="1400"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6" name="Прямоугольник 5"/>
          <p:cNvSpPr/>
          <p:nvPr/>
        </p:nvSpPr>
        <p:spPr>
          <a:xfrm>
            <a:off x="2237874" y="3991972"/>
            <a:ext cx="5893067" cy="481094"/>
          </a:xfrm>
          <a:prstGeom prst="rect">
            <a:avLst/>
          </a:prstGeom>
        </p:spPr>
        <p:txBody>
          <a:bodyPr wrap="square">
            <a:spAutoFit/>
          </a:bodyPr>
          <a:lstStyle/>
          <a:p>
            <a:pPr algn="r">
              <a:lnSpc>
                <a:spcPct val="107000"/>
              </a:lnSpc>
            </a:pPr>
            <a:r>
              <a:rPr lang="ru-RU" sz="2400" b="1" dirty="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 </a:t>
            </a:r>
            <a:endParaRPr lang="ru-RU" sz="2400" b="1" dirty="0"/>
          </a:p>
        </p:txBody>
      </p:sp>
      <p:sp>
        <p:nvSpPr>
          <p:cNvPr id="7" name="Заголовок 6"/>
          <p:cNvSpPr>
            <a:spLocks noGrp="1"/>
          </p:cNvSpPr>
          <p:nvPr>
            <p:ph type="title"/>
          </p:nvPr>
        </p:nvSpPr>
        <p:spPr>
          <a:xfrm>
            <a:off x="721894" y="3332747"/>
            <a:ext cx="7507705" cy="2755232"/>
          </a:xfrm>
        </p:spPr>
        <p:txBody>
          <a:bodyPr>
            <a:normAutofit fontScale="90000"/>
          </a:bodyPr>
          <a:lstStyle/>
          <a:p>
            <a:r>
              <a:rPr lang="ru-RU" sz="3100" b="1" dirty="0" smtClean="0">
                <a:solidFill>
                  <a:schemeClr val="accent1">
                    <a:lumMod val="50000"/>
                  </a:schemeClr>
                </a:solidFill>
              </a:rPr>
              <a:t>Эдуард </a:t>
            </a:r>
            <a:r>
              <a:rPr lang="ru-RU" sz="3100" b="1" dirty="0" err="1" smtClean="0">
                <a:solidFill>
                  <a:schemeClr val="accent1">
                    <a:lumMod val="50000"/>
                  </a:schemeClr>
                </a:solidFill>
              </a:rPr>
              <a:t>Веркин</a:t>
            </a:r>
            <a:r>
              <a:rPr lang="ru-RU" sz="3100" b="1" dirty="0" smtClean="0">
                <a:solidFill>
                  <a:schemeClr val="accent1">
                    <a:lumMod val="50000"/>
                  </a:schemeClr>
                </a:solidFill>
              </a:rPr>
              <a:t/>
            </a:r>
            <a:br>
              <a:rPr lang="ru-RU" sz="3100" b="1" dirty="0" smtClean="0">
                <a:solidFill>
                  <a:schemeClr val="accent1">
                    <a:lumMod val="50000"/>
                  </a:schemeClr>
                </a:solidFill>
              </a:rPr>
            </a:br>
            <a:r>
              <a:rPr lang="ru-RU" sz="3100" b="1" dirty="0" smtClean="0">
                <a:solidFill>
                  <a:schemeClr val="accent1">
                    <a:lumMod val="50000"/>
                  </a:schemeClr>
                </a:solidFill>
              </a:rPr>
              <a:t>- автор новой книги, о которой сегодня пойдет речь. И не просто новой книги, а лучшей книги о Великой Отечественной войне, ставшей победителем в </a:t>
            </a:r>
            <a:r>
              <a:rPr lang="ru-RU" sz="3100" b="1" dirty="0" err="1" smtClean="0">
                <a:solidFill>
                  <a:schemeClr val="accent1">
                    <a:lumMod val="50000"/>
                  </a:schemeClr>
                </a:solidFill>
              </a:rPr>
              <a:t>интернет-конкурсе</a:t>
            </a:r>
            <a:r>
              <a:rPr lang="ru-RU" sz="3100" b="1" dirty="0" smtClean="0">
                <a:solidFill>
                  <a:schemeClr val="accent1">
                    <a:lumMod val="50000"/>
                  </a:schemeClr>
                </a:solidFill>
              </a:rPr>
              <a:t> «</a:t>
            </a:r>
            <a:r>
              <a:rPr lang="ru-RU" sz="3100" b="1" dirty="0" err="1" smtClean="0">
                <a:solidFill>
                  <a:schemeClr val="accent1">
                    <a:lumMod val="50000"/>
                  </a:schemeClr>
                </a:solidFill>
              </a:rPr>
              <a:t>Книгуру</a:t>
            </a:r>
            <a:r>
              <a:rPr lang="ru-RU" sz="3100" b="1" dirty="0" smtClean="0">
                <a:solidFill>
                  <a:schemeClr val="accent1">
                    <a:lumMod val="50000"/>
                  </a:schemeClr>
                </a:solidFill>
              </a:rPr>
              <a:t>».</a:t>
            </a:r>
            <a:r>
              <a:rPr lang="ru-RU" dirty="0" smtClean="0"/>
              <a:t/>
            </a:r>
            <a:br>
              <a:rPr lang="ru-RU" dirty="0" smtClean="0"/>
            </a:br>
            <a:endParaRPr lang="ru-RU" dirty="0"/>
          </a:p>
        </p:txBody>
      </p:sp>
      <p:pic>
        <p:nvPicPr>
          <p:cNvPr id="9" name="Рисунок 8" descr="Веркин Эдуард"/>
          <p:cNvPicPr/>
          <p:nvPr/>
        </p:nvPicPr>
        <p:blipFill>
          <a:blip r:embed="rId4"/>
          <a:srcRect/>
          <a:stretch>
            <a:fillRect/>
          </a:stretch>
        </p:blipFill>
        <p:spPr bwMode="auto">
          <a:xfrm>
            <a:off x="737468" y="433487"/>
            <a:ext cx="2234331" cy="2851134"/>
          </a:xfrm>
          <a:prstGeom prst="rect">
            <a:avLst/>
          </a:prstGeom>
          <a:noFill/>
          <a:ln w="9525">
            <a:noFill/>
            <a:miter lim="800000"/>
            <a:headEnd/>
            <a:tailEnd/>
          </a:ln>
        </p:spPr>
      </p:pic>
    </p:spTree>
    <p:extLst>
      <p:ext uri="{BB962C8B-B14F-4D97-AF65-F5344CB8AC3E}">
        <p14:creationId xmlns:p14="http://schemas.microsoft.com/office/powerpoint/2010/main" xmlns="" val="3645764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09599" y="2160590"/>
            <a:ext cx="8161422" cy="3880773"/>
          </a:xfrm>
        </p:spPr>
        <p:txBody>
          <a:bodyPr>
            <a:noAutofit/>
          </a:bodyPr>
          <a:lstStyle/>
          <a:p>
            <a:r>
              <a:rPr lang="ru-RU" sz="2400" dirty="0" smtClean="0"/>
              <a:t>«</a:t>
            </a:r>
            <a:r>
              <a:rPr lang="ru-RU" sz="2400" dirty="0" err="1" smtClean="0"/>
              <a:t>Книгуру</a:t>
            </a:r>
            <a:r>
              <a:rPr lang="ru-RU" sz="2400" dirty="0" smtClean="0"/>
              <a:t>» - это конкурс на лучшее литературное произведение для юношества и детей. Особенность этого конкурса в том, что  в открытое жюри конкурса входят читатели 10-16 лет. Конкурс учрежден в 2010 году Федеральным агентством по печати и массовым коммуникациям, а также некоммерческим партнерством «Центр поддержки отечественной словесности». Призовой фонд «</a:t>
            </a:r>
            <a:r>
              <a:rPr lang="ru-RU" sz="2400" dirty="0" err="1" smtClean="0"/>
              <a:t>Книгуру</a:t>
            </a:r>
            <a:r>
              <a:rPr lang="ru-RU" sz="2400" dirty="0" smtClean="0"/>
              <a:t>» – миллион рублей. Конкурс стремится представить публике новую интересную подростковую литературу, оценку которой дают сами подростки.</a:t>
            </a:r>
            <a:endParaRPr lang="ru-RU" sz="2400" dirty="0"/>
          </a:p>
        </p:txBody>
      </p:sp>
      <p:pic>
        <p:nvPicPr>
          <p:cNvPr id="2050" name="Picture 2" descr="http://kniguru.info/wp/wp-content/uploads/2013/10/logo1.jpg"/>
          <p:cNvPicPr>
            <a:picLocks noChangeAspect="1" noChangeArrowheads="1"/>
          </p:cNvPicPr>
          <p:nvPr/>
        </p:nvPicPr>
        <p:blipFill>
          <a:blip r:embed="rId2"/>
          <a:srcRect/>
          <a:stretch>
            <a:fillRect/>
          </a:stretch>
        </p:blipFill>
        <p:spPr bwMode="auto">
          <a:xfrm>
            <a:off x="155575" y="-1409700"/>
            <a:ext cx="9753600" cy="29432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6848" y="459475"/>
            <a:ext cx="5810900" cy="1320800"/>
          </a:xfrm>
        </p:spPr>
        <p:txBody>
          <a:bodyPr/>
          <a:lstStyle/>
          <a:p>
            <a:r>
              <a:rPr lang="ru-RU" b="1" dirty="0" smtClean="0">
                <a:solidFill>
                  <a:schemeClr val="accent2">
                    <a:lumMod val="50000"/>
                  </a:schemeClr>
                </a:solidFill>
              </a:rPr>
              <a:t>«Облачный полк»</a:t>
            </a:r>
            <a:endParaRPr lang="ru-RU" b="1" dirty="0">
              <a:solidFill>
                <a:schemeClr val="accent2">
                  <a:lumMod val="50000"/>
                </a:schemeClr>
              </a:solidFill>
            </a:endParaRPr>
          </a:p>
        </p:txBody>
      </p:sp>
      <p:sp>
        <p:nvSpPr>
          <p:cNvPr id="3" name="Содержимое 2"/>
          <p:cNvSpPr>
            <a:spLocks noGrp="1"/>
          </p:cNvSpPr>
          <p:nvPr>
            <p:ph idx="1"/>
          </p:nvPr>
        </p:nvSpPr>
        <p:spPr>
          <a:xfrm>
            <a:off x="2444598" y="1983945"/>
            <a:ext cx="5329989" cy="3880773"/>
          </a:xfrm>
        </p:spPr>
        <p:txBody>
          <a:bodyPr>
            <a:normAutofit/>
          </a:bodyPr>
          <a:lstStyle/>
          <a:p>
            <a:r>
              <a:rPr lang="ru-RU" sz="2400" dirty="0" smtClean="0"/>
              <a:t>Книга </a:t>
            </a:r>
            <a:r>
              <a:rPr lang="ru-RU" sz="2400" dirty="0" err="1" smtClean="0"/>
              <a:t>Э.Веркина</a:t>
            </a:r>
            <a:r>
              <a:rPr lang="ru-RU" sz="2400" dirty="0" smtClean="0"/>
              <a:t> «Облачный полк» - это не только книга-победитель в таком необычном конкурсе, это ещё и книга, в которой события Великой Отечественной войны  впервые показаны человеком 21 века.</a:t>
            </a:r>
            <a:endParaRPr lang="ru-RU" sz="2400" dirty="0"/>
          </a:p>
        </p:txBody>
      </p:sp>
      <p:pic>
        <p:nvPicPr>
          <p:cNvPr id="4" name="Рисунок 3" descr="http://j.livelib.ru/boocover/1000511459/l/44f7/Eduard_Verkin__Oblachnyj_polk.jpg"/>
          <p:cNvPicPr/>
          <p:nvPr/>
        </p:nvPicPr>
        <p:blipFill>
          <a:blip r:embed="rId2"/>
          <a:srcRect/>
          <a:stretch>
            <a:fillRect/>
          </a:stretch>
        </p:blipFill>
        <p:spPr bwMode="auto">
          <a:xfrm>
            <a:off x="336885" y="565485"/>
            <a:ext cx="2042634" cy="2873906"/>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441" y="381000"/>
            <a:ext cx="6347713" cy="1320800"/>
          </a:xfrm>
        </p:spPr>
        <p:txBody>
          <a:bodyPr/>
          <a:lstStyle/>
          <a:p>
            <a:r>
              <a:rPr lang="ru-RU" b="1" dirty="0" smtClean="0">
                <a:solidFill>
                  <a:schemeClr val="accent2">
                    <a:lumMod val="50000"/>
                  </a:schemeClr>
                </a:solidFill>
              </a:rPr>
              <a:t>Слово об авторе</a:t>
            </a:r>
            <a:endParaRPr lang="ru-RU" dirty="0">
              <a:solidFill>
                <a:schemeClr val="accent2">
                  <a:lumMod val="50000"/>
                </a:schemeClr>
              </a:solidFill>
            </a:endParaRPr>
          </a:p>
        </p:txBody>
      </p:sp>
      <p:sp>
        <p:nvSpPr>
          <p:cNvPr id="3" name="Содержимое 2"/>
          <p:cNvSpPr>
            <a:spLocks noGrp="1"/>
          </p:cNvSpPr>
          <p:nvPr>
            <p:ph idx="1"/>
          </p:nvPr>
        </p:nvSpPr>
        <p:spPr>
          <a:xfrm>
            <a:off x="312821" y="1335505"/>
            <a:ext cx="7821245" cy="5077327"/>
          </a:xfrm>
        </p:spPr>
        <p:txBody>
          <a:bodyPr>
            <a:normAutofit fontScale="92500"/>
          </a:bodyPr>
          <a:lstStyle/>
          <a:p>
            <a:r>
              <a:rPr lang="ru-RU" sz="2800" dirty="0" smtClean="0"/>
              <a:t>Эдуард </a:t>
            </a:r>
            <a:r>
              <a:rPr lang="ru-RU" sz="2800" dirty="0" err="1" smtClean="0"/>
              <a:t>Веркин</a:t>
            </a:r>
            <a:r>
              <a:rPr lang="ru-RU" sz="2800" dirty="0" smtClean="0"/>
              <a:t> родился в 1975 году в г. Воркуте. Учился параллельно на историческом и юридическом факультетах Сыктывкарского государственного университета.</a:t>
            </a:r>
          </a:p>
          <a:p>
            <a:r>
              <a:rPr lang="ru-RU" sz="2800" dirty="0" smtClean="0"/>
              <a:t>После завершения учебы в 1998-1999 гг. работал в одном из вузов Воркуты преподавателем дисциплин обществоведческого цикла. Именно в это время Эдуард </a:t>
            </a:r>
            <a:r>
              <a:rPr lang="ru-RU" sz="2800" dirty="0" err="1" smtClean="0"/>
              <a:t>Веркин</a:t>
            </a:r>
            <a:r>
              <a:rPr lang="ru-RU" sz="2800" dirty="0" smtClean="0"/>
              <a:t> начинает заниматься литературой. Он учится на Высших литературных курсах при Литинституте им. А.М. Горького.</a:t>
            </a:r>
          </a:p>
          <a:p>
            <a:endParaRPr lang="ru-RU" dirty="0"/>
          </a:p>
        </p:txBody>
      </p:sp>
      <p:pic>
        <p:nvPicPr>
          <p:cNvPr id="7" name="Рисунок 6" descr="Эдуард Веркин"/>
          <p:cNvPicPr/>
          <p:nvPr/>
        </p:nvPicPr>
        <p:blipFill>
          <a:blip r:embed="rId2"/>
          <a:srcRect/>
          <a:stretch>
            <a:fillRect/>
          </a:stretch>
        </p:blipFill>
        <p:spPr bwMode="auto">
          <a:xfrm flipH="1">
            <a:off x="7012580" y="184152"/>
            <a:ext cx="1451404" cy="1631092"/>
          </a:xfrm>
          <a:prstGeom prst="rect">
            <a:avLst/>
          </a:prstGeom>
          <a:noFill/>
          <a:ln w="57150">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441" y="381000"/>
            <a:ext cx="6347713" cy="1320800"/>
          </a:xfrm>
        </p:spPr>
        <p:txBody>
          <a:bodyPr/>
          <a:lstStyle/>
          <a:p>
            <a:r>
              <a:rPr lang="ru-RU" b="1" dirty="0" smtClean="0"/>
              <a:t>Слово об авторе</a:t>
            </a:r>
            <a:endParaRPr lang="ru-RU" dirty="0"/>
          </a:p>
        </p:txBody>
      </p:sp>
      <p:sp>
        <p:nvSpPr>
          <p:cNvPr id="3" name="Содержимое 2"/>
          <p:cNvSpPr>
            <a:spLocks noGrp="1"/>
          </p:cNvSpPr>
          <p:nvPr>
            <p:ph idx="1"/>
          </p:nvPr>
        </p:nvSpPr>
        <p:spPr>
          <a:xfrm>
            <a:off x="312821" y="1335505"/>
            <a:ext cx="8121316" cy="5077327"/>
          </a:xfrm>
        </p:spPr>
        <p:txBody>
          <a:bodyPr>
            <a:normAutofit/>
          </a:bodyPr>
          <a:lstStyle/>
          <a:p>
            <a:r>
              <a:rPr lang="ru-RU" sz="2400" dirty="0" smtClean="0"/>
              <a:t>Сегодня </a:t>
            </a:r>
            <a:r>
              <a:rPr lang="ru-RU" sz="2400" dirty="0" err="1" smtClean="0"/>
              <a:t>Веркин</a:t>
            </a:r>
            <a:r>
              <a:rPr lang="ru-RU" sz="2400" dirty="0" smtClean="0"/>
              <a:t> — автор рассказов, повестей, книжек для детей, член Союза писателей России. Женат, имеет сына. С 2004 года книги Эдуарда </a:t>
            </a:r>
            <a:r>
              <a:rPr lang="ru-RU" sz="2400" dirty="0" err="1" smtClean="0"/>
              <a:t>Веркина</a:t>
            </a:r>
            <a:r>
              <a:rPr lang="ru-RU" sz="2400" dirty="0" smtClean="0"/>
              <a:t> издаются в издательстве «</a:t>
            </a:r>
            <a:r>
              <a:rPr lang="ru-RU" sz="2400" dirty="0" err="1" smtClean="0"/>
              <a:t>Эксмо</a:t>
            </a:r>
            <a:r>
              <a:rPr lang="ru-RU" sz="2400" dirty="0" smtClean="0"/>
              <a:t>» в нескольких сериях: «Детские </a:t>
            </a:r>
            <a:r>
              <a:rPr lang="ru-RU" sz="2400" dirty="0" err="1" smtClean="0"/>
              <a:t>кошмарики</a:t>
            </a:r>
            <a:r>
              <a:rPr lang="ru-RU" sz="2400" dirty="0" smtClean="0"/>
              <a:t>», «Настольная книга для девочек и мальчиков», «Только для мальчишек», «Ужасные истории», «Страшилки», «Черный котенок», «Хроника Страны Мечты». В своих книгах Эдуард </a:t>
            </a:r>
            <a:r>
              <a:rPr lang="ru-RU" sz="2400" dirty="0" err="1" smtClean="0"/>
              <a:t>Веркин</a:t>
            </a:r>
            <a:r>
              <a:rPr lang="ru-RU" sz="2400" dirty="0" smtClean="0"/>
              <a:t> пишет о том, что волнует ребят, а еще о школе и современных проблемах.</a:t>
            </a:r>
          </a:p>
          <a:p>
            <a:endParaRPr lang="ru-RU" sz="2400" dirty="0" smtClean="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54758"/>
            <a:ext cx="6347713" cy="1320800"/>
          </a:xfrm>
        </p:spPr>
        <p:txBody>
          <a:bodyPr/>
          <a:lstStyle/>
          <a:p>
            <a:r>
              <a:rPr lang="ru-RU" b="1" dirty="0" smtClean="0"/>
              <a:t>«Облачный полк»</a:t>
            </a:r>
            <a:r>
              <a:rPr lang="ru-RU" dirty="0" smtClean="0"/>
              <a:t> </a:t>
            </a:r>
            <a:endParaRPr lang="ru-RU" dirty="0"/>
          </a:p>
        </p:txBody>
      </p:sp>
      <p:sp>
        <p:nvSpPr>
          <p:cNvPr id="3" name="Содержимое 2"/>
          <p:cNvSpPr>
            <a:spLocks noGrp="1"/>
          </p:cNvSpPr>
          <p:nvPr>
            <p:ph idx="1"/>
          </p:nvPr>
        </p:nvSpPr>
        <p:spPr>
          <a:xfrm>
            <a:off x="339435" y="996288"/>
            <a:ext cx="7780983" cy="5549986"/>
          </a:xfrm>
        </p:spPr>
        <p:txBody>
          <a:bodyPr>
            <a:normAutofit lnSpcReduction="10000"/>
          </a:bodyPr>
          <a:lstStyle/>
          <a:p>
            <a:r>
              <a:rPr lang="ru-RU" dirty="0" smtClean="0"/>
              <a:t> </a:t>
            </a:r>
            <a:r>
              <a:rPr lang="ru-RU" sz="2400" dirty="0" smtClean="0"/>
              <a:t>В этой повести события происходят в партизанском отряде, где и воюют ещё вчерашние мальчишки. Они до последнего не поддаются отчаянию, шутят, подкалывают друг друга, а иногда и дерутся. В перерывах между боями сам командир отряда преподаёт им школьную программу, каким-то чутьём угадывая, что детям просто необходимо хотя бы иногда возвращаться к нормальной жизни… Огромной радостью для партизан было получение весточки из дома. Как хорошо знать, что твоя семья жива и здорова, и ждёт твоего возвращения! Хотя далеко не всем удавалось ещё раз обнять маму, пожать руку папе, немножко пожурить младшего братишку или сестрёнку. Смерть забирала их до того, как они успевали это сделать…</a:t>
            </a: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xmlns="">
                  <a14:imgLayer r:embed="rId3">
                    <a14:imgEffect>
                      <a14:sharpenSoften amount="-8000"/>
                    </a14:imgEffect>
                  </a14:imgLayer>
                </a14:imgProps>
              </a:ext>
            </a:extLst>
          </a:blip>
          <a:srcRect/>
          <a:stretch>
            <a:fillRect l="-12000" t="81000" r="79000" b="-3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85010" y="674338"/>
            <a:ext cx="7880684" cy="2606483"/>
          </a:xfrm>
          <a:prstGeom prst="rect">
            <a:avLst/>
          </a:prstGeom>
        </p:spPr>
        <p:txBody>
          <a:bodyPr wrap="square">
            <a:spAutoFit/>
          </a:bodyPr>
          <a:lstStyle/>
          <a:p>
            <a:pPr algn="ctr">
              <a:lnSpc>
                <a:spcPct val="107000"/>
              </a:lnSpc>
              <a:spcAft>
                <a:spcPts val="800"/>
              </a:spcAft>
            </a:pPr>
            <a:r>
              <a:rPr lang="ru-RU" sz="2800" i="1" dirty="0" smtClean="0">
                <a:solidFill>
                  <a:srgbClr val="323E4F"/>
                </a:solidFill>
                <a:latin typeface="Calibri" panose="020F0502020204030204" pitchFamily="34" charset="0"/>
                <a:ea typeface="Times New Roman" panose="02020603050405020304" pitchFamily="18" charset="0"/>
                <a:cs typeface="Times New Roman" panose="02020603050405020304" pitchFamily="18" charset="0"/>
              </a:rPr>
              <a:t>Уважаемые читатели </a:t>
            </a:r>
          </a:p>
          <a:p>
            <a:pPr algn="ctr">
              <a:lnSpc>
                <a:spcPct val="107000"/>
              </a:lnSpc>
              <a:spcAft>
                <a:spcPts val="800"/>
              </a:spcAft>
            </a:pPr>
            <a:r>
              <a:rPr lang="ru-RU" sz="2800" i="1" dirty="0" smtClean="0">
                <a:solidFill>
                  <a:srgbClr val="323E4F"/>
                </a:solidFill>
                <a:latin typeface="Calibri" panose="020F0502020204030204" pitchFamily="34" charset="0"/>
                <a:ea typeface="Times New Roman" panose="02020603050405020304" pitchFamily="18" charset="0"/>
                <a:cs typeface="Times New Roman" panose="02020603050405020304" pitchFamily="18" charset="0"/>
              </a:rPr>
              <a:t>предлагаем вашему вниманию виртуальную выставку новых поступлений</a:t>
            </a:r>
          </a:p>
          <a:p>
            <a:pPr algn="ctr">
              <a:lnSpc>
                <a:spcPct val="107000"/>
              </a:lnSpc>
              <a:spcAft>
                <a:spcPts val="800"/>
              </a:spcAft>
            </a:pPr>
            <a:r>
              <a:rPr lang="ru-RU" sz="3600" b="1" i="1" dirty="0" smtClean="0">
                <a:solidFill>
                  <a:srgbClr val="323E4F"/>
                </a:solidFill>
                <a:latin typeface="Calibri" panose="020F0502020204030204" pitchFamily="34" charset="0"/>
                <a:ea typeface="Times New Roman" panose="02020603050405020304" pitchFamily="18" charset="0"/>
                <a:cs typeface="Times New Roman" panose="02020603050405020304" pitchFamily="18" charset="0"/>
              </a:rPr>
              <a:t>«Новинки </a:t>
            </a:r>
            <a:r>
              <a:rPr lang="ru-RU" sz="3600" b="1" i="1"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на книжной полке»</a:t>
            </a:r>
            <a:endParaRPr lang="ru-RU" sz="20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ru-RU" sz="1400"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6" name="Прямоугольник 5"/>
          <p:cNvSpPr/>
          <p:nvPr/>
        </p:nvSpPr>
        <p:spPr>
          <a:xfrm>
            <a:off x="2237874" y="3991972"/>
            <a:ext cx="5893067" cy="1673022"/>
          </a:xfrm>
          <a:prstGeom prst="rect">
            <a:avLst/>
          </a:prstGeom>
        </p:spPr>
        <p:txBody>
          <a:bodyPr wrap="square">
            <a:spAutoFit/>
          </a:bodyPr>
          <a:lstStyle/>
          <a:p>
            <a:pPr algn="r">
              <a:lnSpc>
                <a:spcPct val="107000"/>
              </a:lnSpc>
            </a:pPr>
            <a:r>
              <a:rPr lang="ru-RU" sz="2400" b="1" dirty="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 Друзья, потеснитесь немного</a:t>
            </a:r>
            <a:r>
              <a:rPr lang="ru-RU" sz="2400" b="1" dirty="0" smtClean="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                                                                                Торжественный </a:t>
            </a:r>
            <a:r>
              <a:rPr lang="ru-RU" sz="2400" b="1" dirty="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час настает</a:t>
            </a:r>
            <a:r>
              <a:rPr lang="ru-RU" sz="2400" b="1" dirty="0" smtClean="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                                                                                  Своей </a:t>
            </a:r>
            <a:r>
              <a:rPr lang="ru-RU" sz="2400" b="1" dirty="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интересной, чудесной </a:t>
            </a:r>
            <a:r>
              <a:rPr lang="ru-RU" sz="2400" b="1" dirty="0" smtClean="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дорогой                                                                                           </a:t>
            </a:r>
            <a:r>
              <a:rPr lang="ru-RU" sz="2400" b="1" dirty="0">
                <a:solidFill>
                  <a:srgbClr val="000000"/>
                </a:solidFill>
                <a:latin typeface="Monotype Corsiva" panose="03010101010201010101" pitchFamily="66" charset="0"/>
                <a:ea typeface="Times New Roman" panose="02020603050405020304" pitchFamily="18" charset="0"/>
                <a:cs typeface="Times New Roman" panose="02020603050405020304" pitchFamily="18" charset="0"/>
              </a:rPr>
              <a:t>К нам новая книга идет</a:t>
            </a:r>
            <a:r>
              <a:rPr lang="ru-RU" b="1"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
            </a:r>
            <a:endParaRPr lang="ru-RU" sz="2400" b="1" dirty="0"/>
          </a:p>
        </p:txBody>
      </p:sp>
    </p:spTree>
    <p:extLst>
      <p:ext uri="{BB962C8B-B14F-4D97-AF65-F5344CB8AC3E}">
        <p14:creationId xmlns:p14="http://schemas.microsoft.com/office/powerpoint/2010/main" xmlns="" val="3645764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j.livelib.ru/boocover/1000511459/l/44f7/Eduard_Verkin__Oblachnyj_polk.jpg">
            <a:hlinkClick r:id="rId2" action="ppaction://hlinkfile"/>
          </p:cNvPr>
          <p:cNvPicPr/>
          <p:nvPr/>
        </p:nvPicPr>
        <p:blipFill>
          <a:blip r:embed="rId3"/>
          <a:srcRect/>
          <a:stretch>
            <a:fillRect/>
          </a:stretch>
        </p:blipFill>
        <p:spPr bwMode="auto">
          <a:xfrm>
            <a:off x="2254828" y="430402"/>
            <a:ext cx="4229100" cy="6043134"/>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5169" y="673768"/>
            <a:ext cx="8121315" cy="5245768"/>
          </a:xfrm>
        </p:spPr>
        <p:txBody>
          <a:bodyPr/>
          <a:lstStyle/>
          <a:p>
            <a:r>
              <a:rPr lang="ru-RU" sz="2400" dirty="0" smtClean="0"/>
              <a:t>Наибольшую популярность среди читателей и критиков получила фантастическая серия "Хроника страны мечты" — романы "Место снов", «Пчелиный волк», «Кошки ходят поперек», "Снежные псы".</a:t>
            </a:r>
          </a:p>
          <a:p>
            <a:endParaRPr lang="ru-RU" dirty="0"/>
          </a:p>
        </p:txBody>
      </p:sp>
      <p:pic>
        <p:nvPicPr>
          <p:cNvPr id="5" name="Рисунок 4" descr="http://www.verkin.ru/img/1"/>
          <p:cNvPicPr/>
          <p:nvPr/>
        </p:nvPicPr>
        <p:blipFill>
          <a:blip r:embed="rId2"/>
          <a:srcRect/>
          <a:stretch>
            <a:fillRect/>
          </a:stretch>
        </p:blipFill>
        <p:spPr bwMode="auto">
          <a:xfrm>
            <a:off x="1820050" y="3092663"/>
            <a:ext cx="4854723" cy="2995864"/>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2">
                    <a:lumMod val="50000"/>
                  </a:schemeClr>
                </a:solidFill>
              </a:rPr>
              <a:t>Эдуард </a:t>
            </a:r>
            <a:r>
              <a:rPr lang="ru-RU" sz="3200" b="1" dirty="0" err="1" smtClean="0">
                <a:solidFill>
                  <a:schemeClr val="accent2">
                    <a:lumMod val="50000"/>
                  </a:schemeClr>
                </a:solidFill>
              </a:rPr>
              <a:t>Веркин</a:t>
            </a:r>
            <a:r>
              <a:rPr lang="ru-RU" sz="3200" b="1" dirty="0" smtClean="0">
                <a:solidFill>
                  <a:schemeClr val="accent2">
                    <a:lumMod val="50000"/>
                  </a:schemeClr>
                </a:solidFill>
              </a:rPr>
              <a:t> «Место снов»</a:t>
            </a:r>
            <a:endParaRPr lang="ru-RU" sz="3200" dirty="0">
              <a:solidFill>
                <a:schemeClr val="accent2">
                  <a:lumMod val="50000"/>
                </a:schemeClr>
              </a:solidFill>
            </a:endParaRPr>
          </a:p>
        </p:txBody>
      </p:sp>
      <p:sp>
        <p:nvSpPr>
          <p:cNvPr id="3" name="Содержимое 2"/>
          <p:cNvSpPr>
            <a:spLocks noGrp="1"/>
          </p:cNvSpPr>
          <p:nvPr>
            <p:ph idx="1"/>
          </p:nvPr>
        </p:nvSpPr>
        <p:spPr>
          <a:xfrm>
            <a:off x="256308" y="1413165"/>
            <a:ext cx="6508174" cy="4561608"/>
          </a:xfrm>
        </p:spPr>
        <p:txBody>
          <a:bodyPr>
            <a:noAutofit/>
          </a:bodyPr>
          <a:lstStyle/>
          <a:p>
            <a:r>
              <a:rPr lang="ru-RU" sz="2000" dirty="0" smtClean="0"/>
              <a:t>Благодаря своему предприимчивому приятелю Ляжке юный, но опытный </a:t>
            </a:r>
            <a:r>
              <a:rPr lang="ru-RU" sz="2000" dirty="0" err="1" smtClean="0"/>
              <a:t>геймер</a:t>
            </a:r>
            <a:r>
              <a:rPr lang="ru-RU" sz="2000" dirty="0" smtClean="0"/>
              <a:t> Зимин становится обладателем "Места Снов" ─ запрещенной во всем мире компьютерной игры. Дурная слава "Места Снов" оправдана. Многих игроков после виртуальных баталий охватило безумие, кое-то покончил с собой или пошел на преступление. Но для Зимина уже давно нет иных интересов в жизни, кроме компьютерных игр, а легендарное "Место Снов" ─ лучшая из них. Поэтому Зимин смело вставляет диск в компьютер и оказывается в Стране Мечты, где сбываются все желания ─ но не только твои и не далеко всегда так, как тебе хотелось бы …</a:t>
            </a:r>
          </a:p>
          <a:p>
            <a:r>
              <a:rPr lang="ru-RU" sz="2000" dirty="0" smtClean="0"/>
              <a:t>Книга стала победителем национальной детской литературной премии «Заветная мечта».</a:t>
            </a:r>
            <a:endParaRPr lang="ru-RU" sz="2000" dirty="0"/>
          </a:p>
        </p:txBody>
      </p:sp>
      <p:pic>
        <p:nvPicPr>
          <p:cNvPr id="4" name="Рисунок 3" descr="Место снов"/>
          <p:cNvPicPr/>
          <p:nvPr/>
        </p:nvPicPr>
        <p:blipFill>
          <a:blip r:embed="rId2"/>
          <a:srcRect/>
          <a:stretch>
            <a:fillRect/>
          </a:stretch>
        </p:blipFill>
        <p:spPr bwMode="auto">
          <a:xfrm>
            <a:off x="6776533" y="333633"/>
            <a:ext cx="2118083" cy="3074586"/>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lumMod val="50000"/>
                  </a:schemeClr>
                </a:solidFill>
              </a:rPr>
              <a:t>Э. </a:t>
            </a:r>
            <a:r>
              <a:rPr lang="ru-RU" b="1" dirty="0" err="1" smtClean="0">
                <a:solidFill>
                  <a:schemeClr val="accent2">
                    <a:lumMod val="50000"/>
                  </a:schemeClr>
                </a:solidFill>
              </a:rPr>
              <a:t>Веркин</a:t>
            </a:r>
            <a:r>
              <a:rPr lang="ru-RU" b="1" dirty="0" smtClean="0">
                <a:solidFill>
                  <a:schemeClr val="accent2">
                    <a:lumMod val="50000"/>
                  </a:schemeClr>
                </a:solidFill>
              </a:rPr>
              <a:t> </a:t>
            </a:r>
            <a:br>
              <a:rPr lang="ru-RU" b="1" dirty="0" smtClean="0">
                <a:solidFill>
                  <a:schemeClr val="accent2">
                    <a:lumMod val="50000"/>
                  </a:schemeClr>
                </a:solidFill>
              </a:rPr>
            </a:br>
            <a:r>
              <a:rPr lang="ru-RU" b="1" dirty="0" smtClean="0">
                <a:solidFill>
                  <a:schemeClr val="accent2">
                    <a:lumMod val="50000"/>
                  </a:schemeClr>
                </a:solidFill>
              </a:rPr>
              <a:t>«Кошки ходят поперек»</a:t>
            </a:r>
            <a:r>
              <a:rPr lang="ru-RU" dirty="0" smtClean="0"/>
              <a:t/>
            </a:r>
            <a:br>
              <a:rPr lang="ru-RU" dirty="0" smtClean="0"/>
            </a:br>
            <a:endParaRPr lang="ru-RU" dirty="0"/>
          </a:p>
        </p:txBody>
      </p:sp>
      <p:sp>
        <p:nvSpPr>
          <p:cNvPr id="3" name="Содержимое 2"/>
          <p:cNvSpPr>
            <a:spLocks noGrp="1"/>
          </p:cNvSpPr>
          <p:nvPr>
            <p:ph idx="1"/>
          </p:nvPr>
        </p:nvSpPr>
        <p:spPr>
          <a:xfrm>
            <a:off x="609599" y="1808018"/>
            <a:ext cx="5947065" cy="4233345"/>
          </a:xfrm>
        </p:spPr>
        <p:txBody>
          <a:bodyPr>
            <a:normAutofit/>
          </a:bodyPr>
          <a:lstStyle/>
          <a:p>
            <a:r>
              <a:rPr lang="ru-RU" sz="2000" dirty="0" smtClean="0"/>
              <a:t>"Кошки ходят поперек"-победитель Национальной детской литературной премии"Заветная мечта".</a:t>
            </a:r>
          </a:p>
          <a:p>
            <a:r>
              <a:rPr lang="ru-RU" sz="2000" dirty="0" smtClean="0"/>
              <a:t>Ты учишься в школе, живешь ничем непримечательной жизнью, а в это время где-то там существует самое странное и абсолютно реальное место - Страна Мечты. Существует и знает о тебе, ждет тебя, приглашает в гости. Но хватит ли у тебя смелости откликнуться?</a:t>
            </a:r>
            <a:endParaRPr lang="ru-RU" sz="2000" dirty="0"/>
          </a:p>
        </p:txBody>
      </p:sp>
      <p:pic>
        <p:nvPicPr>
          <p:cNvPr id="4" name="Рисунок 3" descr="Кошки ходят поперек"/>
          <p:cNvPicPr/>
          <p:nvPr/>
        </p:nvPicPr>
        <p:blipFill>
          <a:blip r:embed="rId2"/>
          <a:srcRect/>
          <a:stretch>
            <a:fillRect/>
          </a:stretch>
        </p:blipFill>
        <p:spPr bwMode="auto">
          <a:xfrm>
            <a:off x="6625152" y="548472"/>
            <a:ext cx="2294495" cy="3462419"/>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accent2">
                    <a:lumMod val="50000"/>
                  </a:schemeClr>
                </a:solidFill>
              </a:rPr>
              <a:t>Э.Веркин</a:t>
            </a:r>
            <a:r>
              <a:rPr lang="ru-RU" b="1" dirty="0" smtClean="0">
                <a:solidFill>
                  <a:schemeClr val="accent2">
                    <a:lumMod val="50000"/>
                  </a:schemeClr>
                </a:solidFill>
              </a:rPr>
              <a:t> «Герда»</a:t>
            </a:r>
            <a:r>
              <a:rPr lang="ru-RU" dirty="0" smtClean="0">
                <a:solidFill>
                  <a:schemeClr val="accent2">
                    <a:lumMod val="50000"/>
                  </a:schemeClr>
                </a:solidFill>
              </a:rPr>
              <a:t/>
            </a:r>
            <a:br>
              <a:rPr lang="ru-RU" dirty="0" smtClean="0">
                <a:solidFill>
                  <a:schemeClr val="accent2">
                    <a:lumMod val="50000"/>
                  </a:schemeClr>
                </a:solidFill>
              </a:rPr>
            </a:br>
            <a:endParaRPr lang="ru-RU" dirty="0">
              <a:solidFill>
                <a:schemeClr val="accent2">
                  <a:lumMod val="50000"/>
                </a:schemeClr>
              </a:solidFill>
            </a:endParaRPr>
          </a:p>
        </p:txBody>
      </p:sp>
      <p:sp>
        <p:nvSpPr>
          <p:cNvPr id="3" name="Содержимое 2"/>
          <p:cNvSpPr>
            <a:spLocks noGrp="1"/>
          </p:cNvSpPr>
          <p:nvPr>
            <p:ph idx="1"/>
          </p:nvPr>
        </p:nvSpPr>
        <p:spPr>
          <a:xfrm>
            <a:off x="380999" y="1612900"/>
            <a:ext cx="6347714" cy="4699000"/>
          </a:xfrm>
        </p:spPr>
        <p:txBody>
          <a:bodyPr>
            <a:normAutofit/>
          </a:bodyPr>
          <a:lstStyle/>
          <a:p>
            <a:r>
              <a:rPr lang="ru-RU" sz="2000" dirty="0" smtClean="0"/>
              <a:t>Повествование ведётся по очереди от двух главных героев. Брата Игоря и сестры </a:t>
            </a:r>
            <a:r>
              <a:rPr lang="ru-RU" sz="2000" dirty="0" err="1" smtClean="0"/>
              <a:t>Аглаи</a:t>
            </a:r>
            <a:r>
              <a:rPr lang="ru-RU" sz="2000" dirty="0" smtClean="0"/>
              <a:t>.</a:t>
            </a:r>
          </a:p>
          <a:p>
            <a:r>
              <a:rPr lang="ru-RU" sz="2000" dirty="0" smtClean="0"/>
              <a:t>Книга начинается с того, что нам, читателям, дают понять, что с Игорем и </a:t>
            </a:r>
            <a:r>
              <a:rPr lang="ru-RU" sz="2000" dirty="0" err="1" smtClean="0"/>
              <a:t>Аглаей</a:t>
            </a:r>
            <a:r>
              <a:rPr lang="ru-RU" sz="2000" dirty="0" smtClean="0"/>
              <a:t> случилось какое-то ужасное событие. И от этого ужасного события их спасла собака.  Герда это и есть та самая собака – </a:t>
            </a:r>
            <a:r>
              <a:rPr lang="ru-RU" sz="2000" dirty="0" err="1" smtClean="0"/>
              <a:t>стаффордширский</a:t>
            </a:r>
            <a:r>
              <a:rPr lang="ru-RU" sz="2000" dirty="0" smtClean="0"/>
              <a:t> терьер.</a:t>
            </a:r>
          </a:p>
          <a:p>
            <a:r>
              <a:rPr lang="ru-RU" sz="2000" dirty="0" smtClean="0"/>
              <a:t>Но семья чувствует, что с собакой что-то не то. Что собака очень странная. Они стараются гнать от себя недобрые мысли. Ребята искренне любят Герду, особенно Игорь. Но происходит ещё ряд событий, где Герда ведёт себя очень необычно и Игорь решает показать Герду опытному кинологу…</a:t>
            </a:r>
            <a:endParaRPr lang="ru-RU" sz="2000" dirty="0"/>
          </a:p>
        </p:txBody>
      </p:sp>
      <p:pic>
        <p:nvPicPr>
          <p:cNvPr id="4" name="Рисунок 3" descr="Герда"/>
          <p:cNvPicPr/>
          <p:nvPr/>
        </p:nvPicPr>
        <p:blipFill>
          <a:blip r:embed="rId2"/>
          <a:srcRect/>
          <a:stretch>
            <a:fillRect/>
          </a:stretch>
        </p:blipFill>
        <p:spPr bwMode="auto">
          <a:xfrm>
            <a:off x="6592544" y="463035"/>
            <a:ext cx="2232711" cy="3296165"/>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50000"/>
                  </a:schemeClr>
                </a:solidFill>
              </a:rPr>
              <a:t>Э. </a:t>
            </a:r>
            <a:r>
              <a:rPr lang="ru-RU" b="1" dirty="0" err="1" smtClean="0">
                <a:solidFill>
                  <a:schemeClr val="accent2">
                    <a:lumMod val="50000"/>
                  </a:schemeClr>
                </a:solidFill>
              </a:rPr>
              <a:t>Веркин</a:t>
            </a:r>
            <a:r>
              <a:rPr lang="ru-RU" b="1" dirty="0" smtClean="0">
                <a:solidFill>
                  <a:schemeClr val="accent2">
                    <a:lumMod val="50000"/>
                  </a:schemeClr>
                </a:solidFill>
              </a:rPr>
              <a:t> «Друг-апрель»</a:t>
            </a:r>
            <a:endParaRPr lang="ru-RU" dirty="0">
              <a:solidFill>
                <a:schemeClr val="accent2">
                  <a:lumMod val="50000"/>
                </a:schemeClr>
              </a:solidFill>
            </a:endParaRPr>
          </a:p>
        </p:txBody>
      </p:sp>
      <p:sp>
        <p:nvSpPr>
          <p:cNvPr id="3" name="Содержимое 2"/>
          <p:cNvSpPr>
            <a:spLocks noGrp="1"/>
          </p:cNvSpPr>
          <p:nvPr>
            <p:ph idx="1"/>
          </p:nvPr>
        </p:nvSpPr>
        <p:spPr>
          <a:xfrm>
            <a:off x="444499" y="1462090"/>
            <a:ext cx="6223001" cy="4710110"/>
          </a:xfrm>
        </p:spPr>
        <p:txBody>
          <a:bodyPr>
            <a:noAutofit/>
          </a:bodyPr>
          <a:lstStyle/>
          <a:p>
            <a:r>
              <a:rPr lang="ru-RU" sz="2400" dirty="0" smtClean="0"/>
              <a:t>Повесть о том, как нелегко подростку жить на маленьком железнодорожном переезде, где с большим трудом добывается кусок хлеба, где героя окружают не чистые на руку и душу люди, где ему, ещё совсем юному, приходится заботиться не только о себе самом, но и о своих близких - порою жалких, а то и вовсе подлых людей. Но герой повести стоит как скала, потому что на ногах его держит чистая, первая любовь.</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4" name="Рисунок 3" descr="http://i.livelib.ru/boocover/1000472626/l/6bb0/Eduard_Verkin__Drugaprel.jpg"/>
          <p:cNvPicPr/>
          <p:nvPr/>
        </p:nvPicPr>
        <p:blipFill>
          <a:blip r:embed="rId2"/>
          <a:srcRect/>
          <a:stretch>
            <a:fillRect/>
          </a:stretch>
        </p:blipFill>
        <p:spPr bwMode="auto">
          <a:xfrm>
            <a:off x="6743700" y="756602"/>
            <a:ext cx="2107247" cy="3261995"/>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00" y="419100"/>
            <a:ext cx="8178799" cy="1320800"/>
          </a:xfrm>
        </p:spPr>
        <p:txBody>
          <a:bodyPr>
            <a:normAutofit fontScale="90000"/>
          </a:bodyPr>
          <a:lstStyle/>
          <a:p>
            <a:pPr algn="ctr"/>
            <a:r>
              <a:rPr lang="ru-RU" b="1" dirty="0" smtClean="0">
                <a:solidFill>
                  <a:schemeClr val="accent2">
                    <a:lumMod val="50000"/>
                  </a:schemeClr>
                </a:solidFill>
              </a:rPr>
              <a:t>Эдуард </a:t>
            </a:r>
            <a:r>
              <a:rPr lang="ru-RU" b="1" dirty="0" err="1" smtClean="0">
                <a:solidFill>
                  <a:schemeClr val="accent2">
                    <a:lumMod val="50000"/>
                  </a:schemeClr>
                </a:solidFill>
              </a:rPr>
              <a:t>Веркин</a:t>
            </a:r>
            <a:r>
              <a:rPr lang="ru-RU" b="1" dirty="0" smtClean="0">
                <a:solidFill>
                  <a:schemeClr val="accent2">
                    <a:lumMod val="50000"/>
                  </a:schemeClr>
                </a:solidFill>
              </a:rPr>
              <a:t> </a:t>
            </a:r>
            <a:br>
              <a:rPr lang="ru-RU" b="1" dirty="0" smtClean="0">
                <a:solidFill>
                  <a:schemeClr val="accent2">
                    <a:lumMod val="50000"/>
                  </a:schemeClr>
                </a:solidFill>
              </a:rPr>
            </a:br>
            <a:r>
              <a:rPr lang="ru-RU" b="1" dirty="0" smtClean="0">
                <a:solidFill>
                  <a:schemeClr val="accent2">
                    <a:lumMod val="50000"/>
                  </a:schemeClr>
                </a:solidFill>
              </a:rPr>
              <a:t>Книга советов по выживанию в школе</a:t>
            </a:r>
            <a:br>
              <a:rPr lang="ru-RU" b="1" dirty="0" smtClean="0">
                <a:solidFill>
                  <a:schemeClr val="accent2">
                    <a:lumMod val="50000"/>
                  </a:schemeClr>
                </a:solidFill>
              </a:rPr>
            </a:br>
            <a:endParaRPr lang="ru-RU" dirty="0">
              <a:solidFill>
                <a:schemeClr val="accent2">
                  <a:lumMod val="50000"/>
                </a:schemeClr>
              </a:solidFill>
            </a:endParaRPr>
          </a:p>
        </p:txBody>
      </p:sp>
      <p:pic>
        <p:nvPicPr>
          <p:cNvPr id="4" name="Рисунок 3" descr="Эдуард Веркин - Для мальчиков и девочек. Книга советов по выживанию в школе">
            <a:hlinkClick r:id="rId2" action="ppaction://hlinkfile"/>
          </p:cNvPr>
          <p:cNvPicPr/>
          <p:nvPr/>
        </p:nvPicPr>
        <p:blipFill>
          <a:blip r:embed="rId3"/>
          <a:srcRect/>
          <a:stretch>
            <a:fillRect/>
          </a:stretch>
        </p:blipFill>
        <p:spPr bwMode="auto">
          <a:xfrm>
            <a:off x="2971800" y="1995170"/>
            <a:ext cx="2946400" cy="3910330"/>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xmlns="">
                  <a14:imgLayer r:embed="rId3">
                    <a14:imgEffect>
                      <a14:sharpenSoften amount="-8000"/>
                    </a14:imgEffect>
                  </a14:imgLayer>
                </a14:imgProps>
              </a:ext>
            </a:extLst>
          </a:blip>
          <a:srcRect/>
          <a:stretch>
            <a:fillRect l="-12000" t="81000" r="79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93800" y="2564730"/>
            <a:ext cx="5937583" cy="127785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lnSpc>
                <a:spcPct val="107000"/>
              </a:lnSpc>
            </a:pPr>
            <a:r>
              <a:rPr lang="ru-RU" sz="2400" b="1" dirty="0">
                <a:latin typeface="Calibri" panose="020F0502020204030204" pitchFamily="34" charset="0"/>
                <a:ea typeface="Times New Roman" panose="02020603050405020304" pitchFamily="18" charset="0"/>
                <a:cs typeface="Times New Roman" panose="02020603050405020304" pitchFamily="18" charset="0"/>
              </a:rPr>
              <a:t>Дорогие друзья! </a:t>
            </a:r>
          </a:p>
          <a:p>
            <a:pPr algn="ctr">
              <a:lnSpc>
                <a:spcPct val="107000"/>
              </a:lnSpc>
            </a:pPr>
            <a:r>
              <a:rPr lang="ru-RU" sz="2400" b="1" dirty="0">
                <a:latin typeface="Calibri" panose="020F0502020204030204" pitchFamily="34" charset="0"/>
                <a:ea typeface="Times New Roman" panose="02020603050405020304" pitchFamily="18" charset="0"/>
                <a:cs typeface="Times New Roman" panose="02020603050405020304" pitchFamily="18" charset="0"/>
              </a:rPr>
              <a:t>Эти </a:t>
            </a:r>
            <a:r>
              <a:rPr lang="ru-RU" sz="2400" b="1" dirty="0" smtClean="0">
                <a:latin typeface="Calibri" panose="020F0502020204030204" pitchFamily="34" charset="0"/>
                <a:ea typeface="Times New Roman" panose="02020603050405020304" pitchFamily="18" charset="0"/>
                <a:cs typeface="Times New Roman" panose="02020603050405020304" pitchFamily="18" charset="0"/>
              </a:rPr>
              <a:t>и многие другие новые книги ждут </a:t>
            </a:r>
            <a:r>
              <a:rPr lang="ru-RU" sz="2400" b="1" dirty="0">
                <a:latin typeface="Calibri" panose="020F0502020204030204" pitchFamily="34" charset="0"/>
                <a:ea typeface="Times New Roman" panose="02020603050405020304" pitchFamily="18" charset="0"/>
                <a:cs typeface="Times New Roman" panose="02020603050405020304" pitchFamily="18" charset="0"/>
              </a:rPr>
              <a:t>своих читателей</a:t>
            </a:r>
            <a:r>
              <a:rPr lang="ru-RU" sz="2400" b="1" dirty="0">
                <a:latin typeface="Lucida Sans Typewriter" panose="020B0509030504030204" pitchFamily="49" charset="0"/>
                <a:ea typeface="Times New Roman" panose="02020603050405020304" pitchFamily="18" charset="0"/>
                <a:cs typeface="Times New Roman" panose="02020603050405020304" pitchFamily="18" charset="0"/>
              </a:rPr>
              <a:t>!</a:t>
            </a:r>
            <a:endParaRPr lang="ru-RU"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72919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547936"/>
            <a:ext cx="8258204" cy="2024335"/>
          </a:xfrm>
        </p:spPr>
        <p:txBody>
          <a:bodyPr>
            <a:normAutofit/>
          </a:bodyPr>
          <a:lstStyle/>
          <a:p>
            <a:pPr algn="ctr">
              <a:buNone/>
            </a:pPr>
            <a:r>
              <a:rPr lang="ru-RU" sz="6000" b="1" i="1" dirty="0" smtClean="0">
                <a:solidFill>
                  <a:srgbClr val="C00000"/>
                </a:solidFill>
                <a:latin typeface="Arial Black" pitchFamily="34" charset="0"/>
              </a:rPr>
              <a:t>Добрый мир твоих друзей</a:t>
            </a:r>
            <a:endParaRPr lang="ru-RU" sz="6000" b="1" i="1" dirty="0">
              <a:solidFill>
                <a:srgbClr val="C00000"/>
              </a:solidFill>
              <a:latin typeface="Arial Black" pitchFamily="34" charset="0"/>
            </a:endParaRPr>
          </a:p>
        </p:txBody>
      </p:sp>
      <p:pic>
        <p:nvPicPr>
          <p:cNvPr id="18434" name="Picture 2" descr="http://cs5642.vkontakte.ru/u152195529/-14/x_865b1581.jpg"/>
          <p:cNvPicPr>
            <a:picLocks noChangeAspect="1" noChangeArrowheads="1"/>
          </p:cNvPicPr>
          <p:nvPr/>
        </p:nvPicPr>
        <p:blipFill>
          <a:blip r:embed="rId3" cstate="email"/>
          <a:srcRect/>
          <a:stretch>
            <a:fillRect/>
          </a:stretch>
        </p:blipFill>
        <p:spPr bwMode="auto">
          <a:xfrm>
            <a:off x="1643042" y="285728"/>
            <a:ext cx="5181628" cy="38862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081" y="172871"/>
            <a:ext cx="6482686" cy="1320800"/>
          </a:xfrm>
        </p:spPr>
        <p:txBody>
          <a:bodyPr>
            <a:normAutofit fontScale="90000"/>
          </a:bodyPr>
          <a:lstStyle/>
          <a:p>
            <a:pPr algn="ctr"/>
            <a:r>
              <a:rPr lang="ru-RU" b="1" dirty="0" err="1" smtClean="0">
                <a:solidFill>
                  <a:schemeClr val="accent2">
                    <a:lumMod val="50000"/>
                  </a:schemeClr>
                </a:solidFill>
              </a:rPr>
              <a:t>Наринэ</a:t>
            </a:r>
            <a:r>
              <a:rPr lang="ru-RU" b="1" dirty="0" smtClean="0">
                <a:solidFill>
                  <a:schemeClr val="accent2">
                    <a:lumMod val="50000"/>
                  </a:schemeClr>
                </a:solidFill>
              </a:rPr>
              <a:t> </a:t>
            </a:r>
            <a:r>
              <a:rPr lang="ru-RU" b="1" dirty="0" err="1" smtClean="0">
                <a:solidFill>
                  <a:schemeClr val="accent2">
                    <a:lumMod val="50000"/>
                  </a:schemeClr>
                </a:solidFill>
              </a:rPr>
              <a:t>Абгарян</a:t>
            </a:r>
            <a:r>
              <a:rPr lang="ru-RU" b="1" dirty="0" smtClean="0">
                <a:solidFill>
                  <a:schemeClr val="accent2">
                    <a:lumMod val="50000"/>
                  </a:schemeClr>
                </a:solidFill>
              </a:rPr>
              <a:t> </a:t>
            </a:r>
            <a:br>
              <a:rPr lang="ru-RU" b="1" dirty="0" smtClean="0">
                <a:solidFill>
                  <a:schemeClr val="accent2">
                    <a:lumMod val="50000"/>
                  </a:schemeClr>
                </a:solidFill>
              </a:rPr>
            </a:br>
            <a:r>
              <a:rPr lang="ru-RU" b="1" dirty="0" smtClean="0">
                <a:solidFill>
                  <a:schemeClr val="accent2">
                    <a:lumMod val="50000"/>
                  </a:schemeClr>
                </a:solidFill>
              </a:rPr>
              <a:t>"Все о </a:t>
            </a:r>
            <a:r>
              <a:rPr lang="ru-RU" b="1" dirty="0" err="1" smtClean="0">
                <a:solidFill>
                  <a:schemeClr val="accent2">
                    <a:lumMod val="50000"/>
                  </a:schemeClr>
                </a:solidFill>
              </a:rPr>
              <a:t>Манюне</a:t>
            </a:r>
            <a:r>
              <a:rPr lang="ru-RU" b="1" dirty="0" smtClean="0">
                <a:solidFill>
                  <a:schemeClr val="accent2">
                    <a:lumMod val="50000"/>
                  </a:schemeClr>
                </a:solidFill>
              </a:rPr>
              <a:t>"</a:t>
            </a:r>
            <a:br>
              <a:rPr lang="ru-RU" b="1" dirty="0" smtClean="0">
                <a:solidFill>
                  <a:schemeClr val="accent2">
                    <a:lumMod val="50000"/>
                  </a:schemeClr>
                </a:solidFill>
              </a:rPr>
            </a:br>
            <a:endParaRPr lang="ru-RU" b="1" dirty="0">
              <a:solidFill>
                <a:schemeClr val="accent2">
                  <a:lumMod val="50000"/>
                </a:schemeClr>
              </a:solidFill>
            </a:endParaRPr>
          </a:p>
        </p:txBody>
      </p:sp>
      <p:sp>
        <p:nvSpPr>
          <p:cNvPr id="3" name="Содержимое 2"/>
          <p:cNvSpPr>
            <a:spLocks noGrp="1"/>
          </p:cNvSpPr>
          <p:nvPr>
            <p:ph idx="1"/>
          </p:nvPr>
        </p:nvSpPr>
        <p:spPr>
          <a:xfrm>
            <a:off x="172869" y="1351130"/>
            <a:ext cx="7387990" cy="4253506"/>
          </a:xfrm>
        </p:spPr>
        <p:txBody>
          <a:bodyPr>
            <a:noAutofit/>
          </a:bodyPr>
          <a:lstStyle/>
          <a:p>
            <a:r>
              <a:rPr lang="ru-RU" sz="2400" dirty="0" smtClean="0">
                <a:solidFill>
                  <a:schemeClr val="tx1"/>
                </a:solidFill>
              </a:rPr>
              <a:t>Как сказала сама </a:t>
            </a:r>
            <a:r>
              <a:rPr lang="ru-RU" sz="2400" dirty="0" err="1" smtClean="0">
                <a:solidFill>
                  <a:schemeClr val="tx1"/>
                </a:solidFill>
              </a:rPr>
              <a:t>Наринэ</a:t>
            </a:r>
            <a:r>
              <a:rPr lang="ru-RU" sz="2400" dirty="0" smtClean="0">
                <a:solidFill>
                  <a:schemeClr val="tx1"/>
                </a:solidFill>
              </a:rPr>
              <a:t> </a:t>
            </a:r>
            <a:r>
              <a:rPr lang="ru-RU" sz="2400" dirty="0" err="1" smtClean="0">
                <a:solidFill>
                  <a:schemeClr val="tx1"/>
                </a:solidFill>
              </a:rPr>
              <a:t>Абгарян</a:t>
            </a:r>
            <a:r>
              <a:rPr lang="ru-RU" sz="2400" dirty="0" smtClean="0">
                <a:solidFill>
                  <a:schemeClr val="tx1"/>
                </a:solidFill>
              </a:rPr>
              <a:t> «прочтите и вздрогните, дети! Потому что без всяких </a:t>
            </a:r>
            <a:r>
              <a:rPr lang="ru-RU" sz="2400" dirty="0" err="1" smtClean="0">
                <a:solidFill>
                  <a:schemeClr val="tx1"/>
                </a:solidFill>
              </a:rPr>
              <a:t>интернетов</a:t>
            </a:r>
            <a:r>
              <a:rPr lang="ru-RU" sz="2400" dirty="0" smtClean="0">
                <a:solidFill>
                  <a:schemeClr val="tx1"/>
                </a:solidFill>
              </a:rPr>
              <a:t> и </a:t>
            </a:r>
            <a:r>
              <a:rPr lang="ru-RU" sz="2400" dirty="0" err="1" smtClean="0">
                <a:solidFill>
                  <a:schemeClr val="tx1"/>
                </a:solidFill>
              </a:rPr>
              <a:t>Wi-Fiев</a:t>
            </a:r>
            <a:r>
              <a:rPr lang="ru-RU" sz="2400" dirty="0" smtClean="0">
                <a:solidFill>
                  <a:schemeClr val="tx1"/>
                </a:solidFill>
              </a:rPr>
              <a:t> ваши родители смогли вырасти в настоящих </a:t>
            </a:r>
            <a:r>
              <a:rPr lang="ru-RU" sz="2400" dirty="0" err="1" smtClean="0">
                <a:solidFill>
                  <a:schemeClr val="tx1"/>
                </a:solidFill>
              </a:rPr>
              <a:t>человеков</a:t>
            </a:r>
            <a:r>
              <a:rPr lang="ru-RU" sz="2400" dirty="0" smtClean="0">
                <a:solidFill>
                  <a:schemeClr val="tx1"/>
                </a:solidFill>
              </a:rPr>
              <a:t>»</a:t>
            </a:r>
            <a:br>
              <a:rPr lang="ru-RU" sz="2400" dirty="0" smtClean="0">
                <a:solidFill>
                  <a:schemeClr val="tx1"/>
                </a:solidFill>
              </a:rPr>
            </a:br>
            <a:r>
              <a:rPr lang="ru-RU" sz="2400" dirty="0" smtClean="0">
                <a:solidFill>
                  <a:schemeClr val="tx1"/>
                </a:solidFill>
              </a:rPr>
              <a:t>"</a:t>
            </a:r>
            <a:r>
              <a:rPr lang="ru-RU" sz="2400" dirty="0" err="1" smtClean="0">
                <a:solidFill>
                  <a:schemeClr val="tx1"/>
                </a:solidFill>
              </a:rPr>
              <a:t>Манюня</a:t>
            </a:r>
            <a:r>
              <a:rPr lang="ru-RU" sz="2400" dirty="0" smtClean="0">
                <a:solidFill>
                  <a:schemeClr val="tx1"/>
                </a:solidFill>
              </a:rPr>
              <a:t>" - светлый, пропитанный солнцем и запахами южного базара и потрясающе смешной рассказ о детстве, о двух девочках-подружках Наре и </a:t>
            </a:r>
            <a:r>
              <a:rPr lang="ru-RU" sz="2400" dirty="0" err="1" smtClean="0">
                <a:solidFill>
                  <a:schemeClr val="tx1"/>
                </a:solidFill>
              </a:rPr>
              <a:t>Манюне</a:t>
            </a:r>
            <a:r>
              <a:rPr lang="ru-RU" sz="2400" dirty="0" smtClean="0">
                <a:solidFill>
                  <a:schemeClr val="tx1"/>
                </a:solidFill>
              </a:rPr>
              <a:t>, о грозной и доброй Ба - бабушке </a:t>
            </a:r>
            <a:r>
              <a:rPr lang="ru-RU" sz="2400" dirty="0" err="1" smtClean="0">
                <a:solidFill>
                  <a:schemeClr val="tx1"/>
                </a:solidFill>
              </a:rPr>
              <a:t>Манюни</a:t>
            </a:r>
            <a:r>
              <a:rPr lang="ru-RU" sz="2400" dirty="0" smtClean="0">
                <a:solidFill>
                  <a:schemeClr val="tx1"/>
                </a:solidFill>
              </a:rPr>
              <a:t>, и о куче их родственников, постоянно попадающих в казусные ситуации. Это то самое теплое, озорное и полное веселых приключений детство, которое делает человека счастливым на всю жизнь.</a:t>
            </a:r>
            <a:r>
              <a:rPr lang="ru-RU" sz="2000" dirty="0" smtClean="0">
                <a:solidFill>
                  <a:schemeClr val="tx1"/>
                </a:solidFill>
              </a:rPr>
              <a:t/>
            </a:r>
            <a:br>
              <a:rPr lang="ru-RU" sz="2000" dirty="0" smtClean="0">
                <a:solidFill>
                  <a:schemeClr val="tx1"/>
                </a:solidFill>
              </a:rPr>
            </a:br>
            <a:endParaRPr lang="ru-RU" sz="2000" dirty="0">
              <a:solidFill>
                <a:schemeClr val="tx1"/>
              </a:solidFill>
            </a:endParaRPr>
          </a:p>
        </p:txBody>
      </p:sp>
      <p:pic>
        <p:nvPicPr>
          <p:cNvPr id="4" name="Рисунок 3" descr="C:\Documents and Settings\User\Мои документы\Мои результаты сканирования\2015-09 (сен)\сканирование0001.jpg"/>
          <p:cNvPicPr/>
          <p:nvPr/>
        </p:nvPicPr>
        <p:blipFill>
          <a:blip r:embed="rId2" cstate="print"/>
          <a:srcRect/>
          <a:stretch>
            <a:fillRect/>
          </a:stretch>
        </p:blipFill>
        <p:spPr bwMode="auto">
          <a:xfrm>
            <a:off x="7315869" y="191068"/>
            <a:ext cx="1596119" cy="2292824"/>
          </a:xfrm>
          <a:prstGeom prst="rect">
            <a:avLst/>
          </a:prstGeom>
          <a:noFill/>
          <a:ln w="28575">
            <a:solidFill>
              <a:schemeClr val="accent2">
                <a:lumMod val="50000"/>
              </a:schemeClr>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809" y="295701"/>
            <a:ext cx="6056560" cy="1320800"/>
          </a:xfrm>
        </p:spPr>
        <p:txBody>
          <a:bodyPr>
            <a:normAutofit/>
          </a:bodyPr>
          <a:lstStyle/>
          <a:p>
            <a:r>
              <a:rPr lang="ru-RU" sz="3200" b="1" dirty="0" smtClean="0">
                <a:solidFill>
                  <a:schemeClr val="accent2">
                    <a:lumMod val="50000"/>
                  </a:schemeClr>
                </a:solidFill>
              </a:rPr>
              <a:t>«Такие мальчишки»</a:t>
            </a:r>
            <a:br>
              <a:rPr lang="ru-RU" sz="3200" b="1" dirty="0" smtClean="0">
                <a:solidFill>
                  <a:schemeClr val="accent2">
                    <a:lumMod val="50000"/>
                  </a:schemeClr>
                </a:solidFill>
              </a:rPr>
            </a:br>
            <a:endParaRPr lang="ru-RU" sz="3200" dirty="0">
              <a:solidFill>
                <a:schemeClr val="accent2">
                  <a:lumMod val="50000"/>
                </a:schemeClr>
              </a:solidFill>
            </a:endParaRPr>
          </a:p>
        </p:txBody>
      </p:sp>
      <p:sp>
        <p:nvSpPr>
          <p:cNvPr id="3" name="Содержимое 2"/>
          <p:cNvSpPr>
            <a:spLocks noGrp="1"/>
          </p:cNvSpPr>
          <p:nvPr>
            <p:ph idx="1"/>
          </p:nvPr>
        </p:nvSpPr>
        <p:spPr>
          <a:xfrm>
            <a:off x="518614" y="1323832"/>
            <a:ext cx="6005015" cy="5076967"/>
          </a:xfrm>
        </p:spPr>
        <p:txBody>
          <a:bodyPr>
            <a:normAutofit fontScale="92500"/>
          </a:bodyPr>
          <a:lstStyle/>
          <a:p>
            <a:r>
              <a:rPr lang="ru-RU" b="1" dirty="0" smtClean="0"/>
              <a:t> </a:t>
            </a:r>
            <a:r>
              <a:rPr lang="ru-RU" dirty="0" smtClean="0">
                <a:solidFill>
                  <a:schemeClr val="tx1"/>
                </a:solidFill>
              </a:rPr>
              <a:t>Как трудно быть мальчишкой! Ведь нужно успеть поучаствовать во всех приключениях и проказах, которые затеваются вокруг, узнать и перепробовать уйму нового... Этому озорному и неугомонному народу посвятили свои рассказы известные детские писатели.</a:t>
            </a:r>
          </a:p>
          <a:p>
            <a:r>
              <a:rPr lang="ru-RU" dirty="0" smtClean="0">
                <a:solidFill>
                  <a:schemeClr val="tx1"/>
                </a:solidFill>
              </a:rPr>
              <a:t>В книгу вошли рассказы талантливых русских писателей: Аркадия Аверченко, Юрия Сотника и Валентины Осеевой. Их главные герои - самые обыкновенные мальчишки, которые всегда готовы к приключениям и не прочь немного </a:t>
            </a:r>
            <a:r>
              <a:rPr lang="ru-RU" dirty="0" err="1" smtClean="0">
                <a:solidFill>
                  <a:schemeClr val="tx1"/>
                </a:solidFill>
              </a:rPr>
              <a:t>похулиганить</a:t>
            </a:r>
            <a:r>
              <a:rPr lang="ru-RU" dirty="0" smtClean="0">
                <a:solidFill>
                  <a:schemeClr val="tx1"/>
                </a:solidFill>
              </a:rPr>
              <a:t>. Они изучают приемы японской борьбы джиу-джитсу и учатся плавать, играют в пиратов и подражают индейцам-сиу, воруют котов и искренне сочувствуют чужому горю… Бесстрашные, озорные, полные решимости преодолеть все трудности мальчишки придумывают для себя все новые и новые занятия. Для мальчишек младшего школьного возраста.</a:t>
            </a:r>
          </a:p>
          <a:p>
            <a:endParaRPr lang="ru-RU" dirty="0"/>
          </a:p>
        </p:txBody>
      </p:sp>
      <p:pic>
        <p:nvPicPr>
          <p:cNvPr id="1028" name="Picture 4" descr="Сотник Юрий Вячеславович - Такие мальчишки. Купить книгу. Издательство: ЭНАС-КНИГА"/>
          <p:cNvPicPr>
            <a:picLocks noChangeAspect="1" noChangeArrowheads="1"/>
          </p:cNvPicPr>
          <p:nvPr/>
        </p:nvPicPr>
        <p:blipFill>
          <a:blip r:embed="rId2"/>
          <a:srcRect/>
          <a:stretch>
            <a:fillRect/>
          </a:stretch>
        </p:blipFill>
        <p:spPr bwMode="auto">
          <a:xfrm>
            <a:off x="6447192" y="241134"/>
            <a:ext cx="2397365" cy="302068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843" y="363940"/>
            <a:ext cx="6575174" cy="1320800"/>
          </a:xfrm>
        </p:spPr>
        <p:txBody>
          <a:bodyPr>
            <a:normAutofit fontScale="90000"/>
          </a:bodyPr>
          <a:lstStyle/>
          <a:p>
            <a:pPr algn="ctr"/>
            <a:r>
              <a:rPr lang="ru-RU" sz="3100" b="1" dirty="0" smtClean="0">
                <a:solidFill>
                  <a:schemeClr val="accent2">
                    <a:lumMod val="50000"/>
                  </a:schemeClr>
                </a:solidFill>
              </a:rPr>
              <a:t>Валентина Осеева </a:t>
            </a:r>
            <a:r>
              <a:rPr lang="ru-RU" sz="2800" b="1" dirty="0" smtClean="0">
                <a:solidFill>
                  <a:schemeClr val="accent2">
                    <a:lumMod val="50000"/>
                  </a:schemeClr>
                </a:solidFill>
              </a:rPr>
              <a:t/>
            </a:r>
            <a:br>
              <a:rPr lang="ru-RU" sz="2800" b="1" dirty="0" smtClean="0">
                <a:solidFill>
                  <a:schemeClr val="accent2">
                    <a:lumMod val="50000"/>
                  </a:schemeClr>
                </a:solidFill>
              </a:rPr>
            </a:br>
            <a:r>
              <a:rPr lang="ru-RU" sz="3100" b="1" dirty="0" smtClean="0">
                <a:solidFill>
                  <a:schemeClr val="accent2">
                    <a:lumMod val="50000"/>
                  </a:schemeClr>
                </a:solidFill>
              </a:rPr>
              <a:t>«Всё о Ваське Трубачёве и его товарищах»</a:t>
            </a:r>
            <a:endParaRPr lang="ru-RU" sz="2800" b="1" dirty="0">
              <a:solidFill>
                <a:schemeClr val="accent2">
                  <a:lumMod val="50000"/>
                </a:schemeClr>
              </a:solidFill>
            </a:endParaRPr>
          </a:p>
        </p:txBody>
      </p:sp>
      <p:sp>
        <p:nvSpPr>
          <p:cNvPr id="3" name="Содержимое 2"/>
          <p:cNvSpPr>
            <a:spLocks noGrp="1"/>
          </p:cNvSpPr>
          <p:nvPr>
            <p:ph idx="1"/>
          </p:nvPr>
        </p:nvSpPr>
        <p:spPr>
          <a:xfrm>
            <a:off x="609599" y="2160590"/>
            <a:ext cx="6036861" cy="4090085"/>
          </a:xfrm>
        </p:spPr>
        <p:txBody>
          <a:bodyPr/>
          <a:lstStyle/>
          <a:p>
            <a:r>
              <a:rPr lang="ru-RU" sz="2000" dirty="0" smtClean="0">
                <a:solidFill>
                  <a:schemeClr val="tx1"/>
                </a:solidFill>
              </a:rPr>
              <a:t>Трилогия известной детской писательницы Валентины Осеевой знакомит нас с честными, смелыми ребятами, которые в начале Великой Отечественной войны оказались на оккупированной фашистами территории. Васёк Трубачёв и его товарищи, как могут, борются с врагами. Но эта книга не только о войне, она о дружбе, взаимовыручке, о надежде, о том, что жизнь побеждает.</a:t>
            </a:r>
            <a:br>
              <a:rPr lang="ru-RU" sz="2000" dirty="0" smtClean="0">
                <a:solidFill>
                  <a:schemeClr val="tx1"/>
                </a:solidFill>
              </a:rPr>
            </a:br>
            <a:r>
              <a:rPr lang="ru-RU" sz="2000" dirty="0" smtClean="0">
                <a:solidFill>
                  <a:schemeClr val="tx1"/>
                </a:solidFill>
              </a:rPr>
              <a:t>Для среднего школьного возраста.</a:t>
            </a:r>
            <a:r>
              <a:rPr lang="ru-RU" dirty="0" smtClean="0"/>
              <a:t/>
            </a:r>
            <a:br>
              <a:rPr lang="ru-RU" dirty="0" smtClean="0"/>
            </a:br>
            <a:endParaRPr lang="ru-RU" dirty="0"/>
          </a:p>
        </p:txBody>
      </p:sp>
      <p:pic>
        <p:nvPicPr>
          <p:cNvPr id="4" name="Рисунок 3" descr="Все о Ваське Трубачеве и его товарищах"/>
          <p:cNvPicPr/>
          <p:nvPr/>
        </p:nvPicPr>
        <p:blipFill>
          <a:blip r:embed="rId2"/>
          <a:srcRect/>
          <a:stretch>
            <a:fillRect/>
          </a:stretch>
        </p:blipFill>
        <p:spPr bwMode="auto">
          <a:xfrm>
            <a:off x="6578221" y="285925"/>
            <a:ext cx="2347414" cy="3071424"/>
          </a:xfrm>
          <a:prstGeom prst="rect">
            <a:avLst/>
          </a:prstGeom>
          <a:noFill/>
          <a:ln w="9525">
            <a:solidFill>
              <a:schemeClr val="accent1">
                <a:lumMod val="50000"/>
              </a:schemeClr>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1800" y="444500"/>
            <a:ext cx="6172200" cy="1320800"/>
          </a:xfrm>
        </p:spPr>
        <p:txBody>
          <a:bodyPr>
            <a:normAutofit fontScale="90000"/>
          </a:bodyPr>
          <a:lstStyle/>
          <a:p>
            <a:r>
              <a:rPr lang="ru-RU" b="1" dirty="0" smtClean="0">
                <a:solidFill>
                  <a:schemeClr val="accent1">
                    <a:lumMod val="75000"/>
                  </a:schemeClr>
                </a:solidFill>
              </a:rPr>
              <a:t>Александр Шаров</a:t>
            </a:r>
            <a:r>
              <a:rPr lang="ru-RU" dirty="0" smtClean="0"/>
              <a:t/>
            </a:r>
            <a:br>
              <a:rPr lang="ru-RU" dirty="0" smtClean="0"/>
            </a:br>
            <a:r>
              <a:rPr lang="ru-RU" sz="2700" b="1" dirty="0" smtClean="0">
                <a:solidFill>
                  <a:schemeClr val="accent1">
                    <a:lumMod val="75000"/>
                  </a:schemeClr>
                </a:solidFill>
              </a:rPr>
              <a:t>русский писатель-фантаст и</a:t>
            </a:r>
            <a:br>
              <a:rPr lang="ru-RU" sz="2700" b="1" dirty="0" smtClean="0">
                <a:solidFill>
                  <a:schemeClr val="accent1">
                    <a:lumMod val="75000"/>
                  </a:schemeClr>
                </a:solidFill>
              </a:rPr>
            </a:br>
            <a:r>
              <a:rPr lang="ru-RU" sz="2700" b="1" dirty="0" smtClean="0">
                <a:solidFill>
                  <a:schemeClr val="accent1">
                    <a:lumMod val="75000"/>
                  </a:schemeClr>
                </a:solidFill>
              </a:rPr>
              <a:t> детский писатель</a:t>
            </a:r>
            <a:endParaRPr lang="ru-RU" b="1" dirty="0">
              <a:solidFill>
                <a:schemeClr val="accent1">
                  <a:lumMod val="75000"/>
                </a:schemeClr>
              </a:solidFill>
            </a:endParaRPr>
          </a:p>
        </p:txBody>
      </p:sp>
      <p:sp>
        <p:nvSpPr>
          <p:cNvPr id="3" name="Содержимое 2"/>
          <p:cNvSpPr>
            <a:spLocks noGrp="1"/>
          </p:cNvSpPr>
          <p:nvPr>
            <p:ph idx="1"/>
          </p:nvPr>
        </p:nvSpPr>
        <p:spPr>
          <a:xfrm>
            <a:off x="546100" y="3048000"/>
            <a:ext cx="7988300" cy="3044163"/>
          </a:xfrm>
        </p:spPr>
        <p:txBody>
          <a:bodyPr>
            <a:noAutofit/>
          </a:bodyPr>
          <a:lstStyle/>
          <a:p>
            <a:r>
              <a:rPr lang="ru-RU" sz="2400" dirty="0" smtClean="0"/>
              <a:t>Александр Шаров (1909-1984) был очень разносторонним писателем, более чем за полвека работы в литературе он оставил большое и серьёзное наследство. В литературе для детей он получил признание прежде всего как автор чудесных, мудрых сказок, таких как "Кукушонок, принц нашего двора", "Человек-горошина и простак", "Мальчик-одуванчик и три ключика" и многих других.</a:t>
            </a:r>
            <a:br>
              <a:rPr lang="ru-RU" sz="2400" dirty="0" smtClean="0"/>
            </a:br>
            <a:endParaRPr lang="ru-RU" sz="2400" dirty="0"/>
          </a:p>
        </p:txBody>
      </p:sp>
      <p:pic>
        <p:nvPicPr>
          <p:cNvPr id="1026" name="Picture 2" descr="Александр Шаров"/>
          <p:cNvPicPr>
            <a:picLocks noChangeAspect="1" noChangeArrowheads="1"/>
          </p:cNvPicPr>
          <p:nvPr/>
        </p:nvPicPr>
        <p:blipFill>
          <a:blip r:embed="rId2"/>
          <a:srcRect/>
          <a:stretch>
            <a:fillRect/>
          </a:stretch>
        </p:blipFill>
        <p:spPr bwMode="auto">
          <a:xfrm>
            <a:off x="307974" y="538162"/>
            <a:ext cx="2443439" cy="23701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699" y="431800"/>
            <a:ext cx="7112001" cy="1320800"/>
          </a:xfrm>
        </p:spPr>
        <p:txBody>
          <a:bodyPr>
            <a:normAutofit/>
          </a:bodyPr>
          <a:lstStyle/>
          <a:p>
            <a:r>
              <a:rPr lang="ru-RU" sz="3200" b="1" dirty="0" smtClean="0">
                <a:solidFill>
                  <a:schemeClr val="accent1">
                    <a:lumMod val="75000"/>
                  </a:schemeClr>
                </a:solidFill>
              </a:rPr>
              <a:t>Александр Шаров </a:t>
            </a:r>
            <a:br>
              <a:rPr lang="ru-RU" sz="3200" b="1" dirty="0" smtClean="0">
                <a:solidFill>
                  <a:schemeClr val="accent1">
                    <a:lumMod val="75000"/>
                  </a:schemeClr>
                </a:solidFill>
              </a:rPr>
            </a:br>
            <a:r>
              <a:rPr lang="ru-RU" sz="3200" b="1" dirty="0" smtClean="0">
                <a:solidFill>
                  <a:schemeClr val="accent1">
                    <a:lumMod val="75000"/>
                  </a:schemeClr>
                </a:solidFill>
              </a:rPr>
              <a:t>"Батальон Бориса Ивановича"</a:t>
            </a:r>
            <a:endParaRPr lang="ru-RU" sz="3200" b="1" dirty="0">
              <a:solidFill>
                <a:schemeClr val="accent1">
                  <a:lumMod val="75000"/>
                </a:schemeClr>
              </a:solidFill>
            </a:endParaRPr>
          </a:p>
        </p:txBody>
      </p:sp>
      <p:sp>
        <p:nvSpPr>
          <p:cNvPr id="3" name="Содержимое 2"/>
          <p:cNvSpPr>
            <a:spLocks noGrp="1"/>
          </p:cNvSpPr>
          <p:nvPr>
            <p:ph idx="1"/>
          </p:nvPr>
        </p:nvSpPr>
        <p:spPr>
          <a:xfrm>
            <a:off x="520699" y="1716090"/>
            <a:ext cx="6273802" cy="3880773"/>
          </a:xfrm>
        </p:spPr>
        <p:txBody>
          <a:bodyPr>
            <a:noAutofit/>
          </a:bodyPr>
          <a:lstStyle/>
          <a:p>
            <a:r>
              <a:rPr lang="ru-RU" sz="2400" dirty="0" smtClean="0"/>
              <a:t>В книгу "</a:t>
            </a:r>
            <a:r>
              <a:rPr lang="ru-RU" sz="2400" i="1" dirty="0" smtClean="0"/>
              <a:t>Батальон Бориса Ивановича</a:t>
            </a:r>
            <a:r>
              <a:rPr lang="ru-RU" sz="2400" dirty="0" smtClean="0"/>
              <a:t>" вошли три повести о Великой Отечественной войне. И написаны они так, как может написать только человек, сам прошедший всю войну. А. Шаров честно и на равных говорит с юными читателями об очень важных вещах: что такое война и как жить после войны.</a:t>
            </a:r>
          </a:p>
          <a:p>
            <a:r>
              <a:rPr lang="ru-RU" sz="2400" dirty="0" smtClean="0"/>
              <a:t/>
            </a:r>
            <a:br>
              <a:rPr lang="ru-RU" sz="2400" dirty="0" smtClean="0"/>
            </a:br>
            <a:endParaRPr lang="ru-RU" sz="2400" dirty="0"/>
          </a:p>
        </p:txBody>
      </p:sp>
      <p:pic>
        <p:nvPicPr>
          <p:cNvPr id="4" name="Рисунок 3" descr="Книга: Батальон Бориса Ивановича"/>
          <p:cNvPicPr/>
          <p:nvPr/>
        </p:nvPicPr>
        <p:blipFill>
          <a:blip r:embed="rId2"/>
          <a:srcRect/>
          <a:stretch>
            <a:fillRect/>
          </a:stretch>
        </p:blipFill>
        <p:spPr bwMode="auto">
          <a:xfrm>
            <a:off x="6567170" y="368301"/>
            <a:ext cx="2385060"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7500" y="469900"/>
            <a:ext cx="8343900" cy="6057900"/>
          </a:xfrm>
        </p:spPr>
        <p:txBody>
          <a:bodyPr>
            <a:normAutofit fontScale="92500" lnSpcReduction="10000"/>
          </a:bodyPr>
          <a:lstStyle/>
          <a:p>
            <a:r>
              <a:rPr lang="ru-RU" dirty="0" smtClean="0"/>
              <a:t>  </a:t>
            </a:r>
            <a:r>
              <a:rPr lang="ru-RU" sz="2400" dirty="0" smtClean="0"/>
              <a:t> Чтобы оценить книгу, достаточно посмотреть на даты написания повестей: «Батальон Бориса Ивановича» — 1943–1944 год, «Севка, Савка и Ромка» — 1954-й, «В развалинах» — 1957-й. Повести — свидетельства очевидца и непосредственного участника событий («Батальон Бориса Ивановича», например, появился во время службы автора на Северокавказском и Первом Украинском фронтах). Произведения, написанные искренне и честно, создавались, когда война ещё не стала историей. Чтобы охватить как можно больше граней происходившего на фронте и в тылу, автор использует приём «рассказ в рассказе». Неслучайно книга названа по повести, в которой к группе воспитанников детского дома, уходящих от наступающих немцев, присоединяются разные люди: и мальчик-сирота, и боец партизанского отряда, и многие другие. Каждый из них рассказывает о своём, и мы видим, как война ломает, перемешивает и складывает заново человеческие судьбы</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1097</TotalTime>
  <Words>1279</Words>
  <Application>Microsoft Office PowerPoint</Application>
  <PresentationFormat>Экран (4:3)</PresentationFormat>
  <Paragraphs>59</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Грань</vt:lpstr>
      <vt:lpstr>Прочитай!  Не пожалеешь!</vt:lpstr>
      <vt:lpstr>Слайд 2</vt:lpstr>
      <vt:lpstr>Слайд 3</vt:lpstr>
      <vt:lpstr>Наринэ Абгарян  "Все о Манюне" </vt:lpstr>
      <vt:lpstr>«Такие мальчишки» </vt:lpstr>
      <vt:lpstr>Валентина Осеева  «Всё о Ваське Трубачёве и его товарищах»</vt:lpstr>
      <vt:lpstr>Александр Шаров русский писатель-фантаст и  детский писатель</vt:lpstr>
      <vt:lpstr>Александр Шаров  "Батальон Бориса Ивановича"</vt:lpstr>
      <vt:lpstr>Слайд 9</vt:lpstr>
      <vt:lpstr>Михаил Сухачев "Дети блокады"  </vt:lpstr>
      <vt:lpstr>Михаил Сухачев  «Там, за чертой блокады»</vt:lpstr>
      <vt:lpstr>Виктор Драгунский  "Он упал на траву..."</vt:lpstr>
      <vt:lpstr>Слайд 13</vt:lpstr>
      <vt:lpstr>Эдуард Веркин - автор новой книги, о которой сегодня пойдет речь. И не просто новой книги, а лучшей книги о Великой Отечественной войне, ставшей победителем в интернет-конкурсе «Книгуру». </vt:lpstr>
      <vt:lpstr>Слайд 15</vt:lpstr>
      <vt:lpstr>«Облачный полк»</vt:lpstr>
      <vt:lpstr>Слово об авторе</vt:lpstr>
      <vt:lpstr>Слово об авторе</vt:lpstr>
      <vt:lpstr>«Облачный полк» </vt:lpstr>
      <vt:lpstr>Слайд 20</vt:lpstr>
      <vt:lpstr>Слайд 21</vt:lpstr>
      <vt:lpstr>Эдуард Веркин «Место снов»</vt:lpstr>
      <vt:lpstr>Э. Веркин  «Кошки ходят поперек» </vt:lpstr>
      <vt:lpstr>Э.Веркин «Герда» </vt:lpstr>
      <vt:lpstr>Э. Веркин «Друг-апрель»</vt:lpstr>
      <vt:lpstr>Эдуард Веркин  Книга советов по выживанию в школе </vt:lpstr>
      <vt:lpstr>Слайд 27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detbib</dc:creator>
  <cp:lastModifiedBy>User</cp:lastModifiedBy>
  <cp:revision>69</cp:revision>
  <dcterms:created xsi:type="dcterms:W3CDTF">2014-08-27T12:26:46Z</dcterms:created>
  <dcterms:modified xsi:type="dcterms:W3CDTF">2015-10-20T05:42:35Z</dcterms:modified>
</cp:coreProperties>
</file>